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8" r:id="rId6"/>
    <p:sldMasterId id="2147483807" r:id="rId7"/>
  </p:sldMasterIdLst>
  <p:notesMasterIdLst>
    <p:notesMasterId r:id="rId50"/>
  </p:notesMasterIdLst>
  <p:sldIdLst>
    <p:sldId id="256" r:id="rId8"/>
    <p:sldId id="556" r:id="rId9"/>
    <p:sldId id="555" r:id="rId10"/>
    <p:sldId id="602" r:id="rId11"/>
    <p:sldId id="557" r:id="rId12"/>
    <p:sldId id="619" r:id="rId13"/>
    <p:sldId id="606" r:id="rId14"/>
    <p:sldId id="607" r:id="rId15"/>
    <p:sldId id="608" r:id="rId16"/>
    <p:sldId id="609" r:id="rId17"/>
    <p:sldId id="610" r:id="rId18"/>
    <p:sldId id="611" r:id="rId19"/>
    <p:sldId id="612" r:id="rId20"/>
    <p:sldId id="613" r:id="rId21"/>
    <p:sldId id="614" r:id="rId22"/>
    <p:sldId id="615" r:id="rId23"/>
    <p:sldId id="616" r:id="rId24"/>
    <p:sldId id="617" r:id="rId25"/>
    <p:sldId id="618" r:id="rId26"/>
    <p:sldId id="558" r:id="rId27"/>
    <p:sldId id="561" r:id="rId28"/>
    <p:sldId id="560" r:id="rId29"/>
    <p:sldId id="567" r:id="rId30"/>
    <p:sldId id="544" r:id="rId31"/>
    <p:sldId id="582" r:id="rId32"/>
    <p:sldId id="590" r:id="rId33"/>
    <p:sldId id="562" r:id="rId34"/>
    <p:sldId id="563" r:id="rId35"/>
    <p:sldId id="564" r:id="rId36"/>
    <p:sldId id="589" r:id="rId37"/>
    <p:sldId id="566" r:id="rId38"/>
    <p:sldId id="592" r:id="rId39"/>
    <p:sldId id="580" r:id="rId40"/>
    <p:sldId id="572" r:id="rId41"/>
    <p:sldId id="573" r:id="rId42"/>
    <p:sldId id="569" r:id="rId43"/>
    <p:sldId id="337" r:id="rId44"/>
    <p:sldId id="574" r:id="rId45"/>
    <p:sldId id="575" r:id="rId46"/>
    <p:sldId id="593" r:id="rId47"/>
    <p:sldId id="594" r:id="rId48"/>
    <p:sldId id="605" r:id="rId4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 id="555"/>
            <p14:sldId id="602"/>
            <p14:sldId id="557"/>
          </p14:sldIdLst>
        </p14:section>
        <p14:section name="App Service Architecture" id="{94340B01-39E1-4212-8BF9-2213210E7B56}">
          <p14:sldIdLst>
            <p14:sldId id="619"/>
            <p14:sldId id="606"/>
            <p14:sldId id="607"/>
            <p14:sldId id="608"/>
            <p14:sldId id="609"/>
            <p14:sldId id="610"/>
            <p14:sldId id="611"/>
            <p14:sldId id="612"/>
            <p14:sldId id="613"/>
            <p14:sldId id="614"/>
            <p14:sldId id="615"/>
            <p14:sldId id="616"/>
            <p14:sldId id="617"/>
            <p14:sldId id="618"/>
          </p14:sldIdLst>
        </p14:section>
        <p14:section name="Hello World and Tools" id="{E641CDA6-7EC5-4AD1-9A94-804AEF9FCBF3}">
          <p14:sldIdLst>
            <p14:sldId id="558"/>
            <p14:sldId id="561"/>
            <p14:sldId id="560"/>
            <p14:sldId id="567"/>
            <p14:sldId id="544"/>
            <p14:sldId id="582"/>
            <p14:sldId id="590"/>
            <p14:sldId id="562"/>
            <p14:sldId id="563"/>
            <p14:sldId id="564"/>
            <p14:sldId id="589"/>
            <p14:sldId id="566"/>
            <p14:sldId id="592"/>
          </p14:sldIdLst>
        </p14:section>
        <p14:section name="WebJobs" id="{12465B8C-5530-452D-9D7F-A3E165ADDE0F}">
          <p14:sldIdLst>
            <p14:sldId id="580"/>
            <p14:sldId id="572"/>
            <p14:sldId id="573"/>
          </p14:sldIdLst>
        </p14:section>
        <p14:section name="Traffic Manager" id="{77368C60-455E-4B6B-BC92-6EF21D74A9DB}">
          <p14:sldIdLst>
            <p14:sldId id="569"/>
            <p14:sldId id="337"/>
            <p14:sldId id="574"/>
            <p14:sldId id="575"/>
          </p14:sldIdLst>
        </p14:section>
        <p14:section name="Application Insights" id="{31F9149E-C170-4E61-8C32-78FBFFDAEC9C}">
          <p14:sldIdLst>
            <p14:sldId id="593"/>
            <p14:sldId id="594"/>
          </p14:sldIdLst>
        </p14:section>
        <p14:section name="Exit" id="{26D33BE0-B19C-465D-8801-1598009CC099}">
          <p14:sldIdLst>
            <p14:sldId id="60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66" autoAdjust="0"/>
    <p:restoredTop sz="77612" autoAdjust="0"/>
  </p:normalViewPr>
  <p:slideViewPr>
    <p:cSldViewPr snapToGrid="0">
      <p:cViewPr varScale="1">
        <p:scale>
          <a:sx n="90" d="100"/>
          <a:sy n="90" d="100"/>
        </p:scale>
        <p:origin x="1062" y="9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commentAuthors" Target="commentAuthor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5/22/2015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129654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233137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598044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276576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File / New Web Application</a:t>
            </a:r>
          </a:p>
          <a:p>
            <a:pPr marL="228600" indent="-228600">
              <a:buAutoNum type="arabicPeriod"/>
            </a:pPr>
            <a:r>
              <a:rPr lang="en-US" baseline="0" dirty="0" smtClean="0"/>
              <a:t>Show Host In The Cloud dialog</a:t>
            </a:r>
          </a:p>
          <a:p>
            <a:pPr marL="228600" indent="-228600">
              <a:buAutoNum type="arabicPeriod"/>
            </a:pPr>
            <a:r>
              <a:rPr lang="en-US" dirty="0" smtClean="0"/>
              <a:t>Select Empty web site (for quick create)</a:t>
            </a:r>
            <a:endParaRPr lang="en-US" dirty="0"/>
          </a:p>
          <a:p>
            <a:pPr marL="228600" indent="-228600">
              <a:buAutoNum type="arabicPeriod"/>
            </a:pPr>
            <a:r>
              <a:rPr lang="en-US" dirty="0" smtClean="0"/>
              <a:t>Right-click</a:t>
            </a:r>
            <a:r>
              <a:rPr lang="en-US" baseline="0" dirty="0" smtClean="0"/>
              <a:t> project, select Publish</a:t>
            </a:r>
          </a:p>
          <a:p>
            <a:pPr marL="228600" indent="-228600">
              <a:buAutoNum type="arabicPeriod"/>
            </a:pPr>
            <a:r>
              <a:rPr lang="en-US" baseline="0" dirty="0" smtClean="0"/>
              <a:t>Show Web App creation</a:t>
            </a:r>
          </a:p>
          <a:p>
            <a:pPr marL="228600" indent="-228600">
              <a:buAutoNum type="arabicPeriod"/>
            </a:pPr>
            <a:r>
              <a:rPr lang="en-US" baseline="0" dirty="0" smtClean="0"/>
              <a:t>Cancel publish</a:t>
            </a:r>
          </a:p>
          <a:p>
            <a:pPr marL="228600" indent="-228600">
              <a:buAutoNum type="arabicPeriod"/>
            </a:pPr>
            <a:r>
              <a:rPr lang="en-US" baseline="0" dirty="0" smtClean="0"/>
              <a:t>Show Web App in Server Explorer</a:t>
            </a:r>
          </a:p>
          <a:p>
            <a:pPr marL="228600" indent="-228600">
              <a:buAutoNum type="arabicPeriod"/>
            </a:pPr>
            <a:r>
              <a:rPr lang="en-US" baseline="0" dirty="0" smtClean="0"/>
              <a:t>Right-click one Web App and show settings</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1756412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1583770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5/22/2015 5:21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678793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3088705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543391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726881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331554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406668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6819661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76071515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409434412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144450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08196239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34522184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05780170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3970283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402715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35828947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942811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3574505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14602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6908445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02396898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27547363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0786680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515445668"/>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72599492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84821374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9685939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64539430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86532958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162742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369687"/>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96617074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84108451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1684070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210651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18462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38660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6688386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12820725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2149783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294967295" orient="horz" pos="440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8819214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69195274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02943992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46669606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06637217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1816023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8177535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4294967295" orient="horz" pos="2203">
          <p15:clr>
            <a:srgbClr val="FBAE40"/>
          </p15:clr>
        </p15:guide>
        <p15:guide id="4294967295" pos="3053">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2601281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36444498"/>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77891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9250619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image" Target="../media/image9.png"/><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image" Target="../media/image9.png"/><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image" Target="../media/image9.png"/><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148453954"/>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4881530"/>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945547050"/>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2.xml"/><Relationship Id="rId6" Type="http://schemas.openxmlformats.org/officeDocument/2006/relationships/image" Target="../media/image15.emf"/><Relationship Id="rId5" Type="http://schemas.openxmlformats.org/officeDocument/2006/relationships/image" Target="../media/image22.emf"/><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1.xml"/><Relationship Id="rId1" Type="http://schemas.openxmlformats.org/officeDocument/2006/relationships/slideLayout" Target="../slideLayouts/slideLayout60.xml"/><Relationship Id="rId6" Type="http://schemas.openxmlformats.org/officeDocument/2006/relationships/image" Target="../media/image23.png"/><Relationship Id="rId5" Type="http://schemas.openxmlformats.org/officeDocument/2006/relationships/image" Target="../media/image15.emf"/><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emf"/><Relationship Id="rId7" Type="http://schemas.openxmlformats.org/officeDocument/2006/relationships/image" Target="../media/image24.png"/><Relationship Id="rId12"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60.xml"/><Relationship Id="rId6" Type="http://schemas.openxmlformats.org/officeDocument/2006/relationships/image" Target="../media/image23.png"/><Relationship Id="rId11" Type="http://schemas.openxmlformats.org/officeDocument/2006/relationships/image" Target="../media/image28.emf"/><Relationship Id="rId5" Type="http://schemas.openxmlformats.org/officeDocument/2006/relationships/image" Target="../media/image15.emf"/><Relationship Id="rId10" Type="http://schemas.openxmlformats.org/officeDocument/2006/relationships/image" Target="../media/image27.emf"/><Relationship Id="rId4" Type="http://schemas.openxmlformats.org/officeDocument/2006/relationships/image" Target="../media/image22.emf"/><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emf"/><Relationship Id="rId7" Type="http://schemas.openxmlformats.org/officeDocument/2006/relationships/image" Target="../media/image24.png"/><Relationship Id="rId12"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60.xml"/><Relationship Id="rId6" Type="http://schemas.openxmlformats.org/officeDocument/2006/relationships/image" Target="../media/image23.png"/><Relationship Id="rId11" Type="http://schemas.openxmlformats.org/officeDocument/2006/relationships/image" Target="../media/image28.emf"/><Relationship Id="rId5" Type="http://schemas.openxmlformats.org/officeDocument/2006/relationships/image" Target="../media/image15.emf"/><Relationship Id="rId10" Type="http://schemas.openxmlformats.org/officeDocument/2006/relationships/image" Target="../media/image27.emf"/><Relationship Id="rId4" Type="http://schemas.openxmlformats.org/officeDocument/2006/relationships/image" Target="../media/image22.emf"/><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emf"/><Relationship Id="rId3" Type="http://schemas.openxmlformats.org/officeDocument/2006/relationships/image" Target="../media/image31.emf"/><Relationship Id="rId7" Type="http://schemas.openxmlformats.org/officeDocument/2006/relationships/image" Target="../media/image35.emf"/><Relationship Id="rId12" Type="http://schemas.openxmlformats.org/officeDocument/2006/relationships/image" Target="../media/image40.emf"/><Relationship Id="rId2" Type="http://schemas.openxmlformats.org/officeDocument/2006/relationships/image" Target="../media/image30.emf"/><Relationship Id="rId1" Type="http://schemas.openxmlformats.org/officeDocument/2006/relationships/slideLayout" Target="../slideLayouts/slideLayout5.xml"/><Relationship Id="rId6" Type="http://schemas.openxmlformats.org/officeDocument/2006/relationships/image" Target="../media/image34.emf"/><Relationship Id="rId11" Type="http://schemas.openxmlformats.org/officeDocument/2006/relationships/image" Target="../media/image39.emf"/><Relationship Id="rId5" Type="http://schemas.openxmlformats.org/officeDocument/2006/relationships/image" Target="../media/image33.emf"/><Relationship Id="rId15" Type="http://schemas.openxmlformats.org/officeDocument/2006/relationships/image" Target="../media/image43.emf"/><Relationship Id="rId10" Type="http://schemas.openxmlformats.org/officeDocument/2006/relationships/image" Target="../media/image38.emf"/><Relationship Id="rId4" Type="http://schemas.openxmlformats.org/officeDocument/2006/relationships/image" Target="../media/image32.emf"/><Relationship Id="rId9" Type="http://schemas.openxmlformats.org/officeDocument/2006/relationships/image" Target="../media/image37.emf"/><Relationship Id="rId14" Type="http://schemas.openxmlformats.org/officeDocument/2006/relationships/image" Target="../media/image4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 Id="rId9"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image" Target="../media/image36.png"/><Relationship Id="rId3" Type="http://schemas.openxmlformats.org/officeDocument/2006/relationships/image" Target="../media/image30.emf"/><Relationship Id="rId7" Type="http://schemas.openxmlformats.org/officeDocument/2006/relationships/image" Target="../media/image42.emf"/><Relationship Id="rId12" Type="http://schemas.openxmlformats.org/officeDocument/2006/relationships/image" Target="../media/image35.emf"/><Relationship Id="rId2" Type="http://schemas.openxmlformats.org/officeDocument/2006/relationships/image" Target="../media/image55.emf"/><Relationship Id="rId16" Type="http://schemas.openxmlformats.org/officeDocument/2006/relationships/image" Target="../media/image41.emf"/><Relationship Id="rId1" Type="http://schemas.openxmlformats.org/officeDocument/2006/relationships/slideLayout" Target="../slideLayouts/slideLayout5.xml"/><Relationship Id="rId6" Type="http://schemas.openxmlformats.org/officeDocument/2006/relationships/image" Target="../media/image31.emf"/><Relationship Id="rId11" Type="http://schemas.openxmlformats.org/officeDocument/2006/relationships/image" Target="../media/image40.emf"/><Relationship Id="rId5" Type="http://schemas.openxmlformats.org/officeDocument/2006/relationships/image" Target="../media/image33.emf"/><Relationship Id="rId15" Type="http://schemas.openxmlformats.org/officeDocument/2006/relationships/image" Target="../media/image39.emf"/><Relationship Id="rId10" Type="http://schemas.openxmlformats.org/officeDocument/2006/relationships/image" Target="../media/image37.emf"/><Relationship Id="rId4" Type="http://schemas.openxmlformats.org/officeDocument/2006/relationships/image" Target="../media/image32.emf"/><Relationship Id="rId9" Type="http://schemas.openxmlformats.org/officeDocument/2006/relationships/image" Target="../media/image34.emf"/><Relationship Id="rId14" Type="http://schemas.openxmlformats.org/officeDocument/2006/relationships/image" Target="../media/image38.emf"/></Relationships>
</file>

<file path=ppt/slides/_rels/slide28.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image" Target="../media/image39.emf"/><Relationship Id="rId3" Type="http://schemas.openxmlformats.org/officeDocument/2006/relationships/image" Target="../media/image30.emf"/><Relationship Id="rId7" Type="http://schemas.openxmlformats.org/officeDocument/2006/relationships/image" Target="../media/image34.emf"/><Relationship Id="rId12" Type="http://schemas.openxmlformats.org/officeDocument/2006/relationships/image" Target="../media/image38.emf"/><Relationship Id="rId2" Type="http://schemas.openxmlformats.org/officeDocument/2006/relationships/image" Target="../media/image55.emf"/><Relationship Id="rId16" Type="http://schemas.openxmlformats.org/officeDocument/2006/relationships/image" Target="../media/image41.emf"/><Relationship Id="rId1" Type="http://schemas.openxmlformats.org/officeDocument/2006/relationships/slideLayout" Target="../slideLayouts/slideLayout5.xml"/><Relationship Id="rId6" Type="http://schemas.openxmlformats.org/officeDocument/2006/relationships/image" Target="../media/image31.emf"/><Relationship Id="rId11" Type="http://schemas.openxmlformats.org/officeDocument/2006/relationships/image" Target="../media/image36.png"/><Relationship Id="rId5" Type="http://schemas.openxmlformats.org/officeDocument/2006/relationships/image" Target="../media/image33.emf"/><Relationship Id="rId15" Type="http://schemas.openxmlformats.org/officeDocument/2006/relationships/image" Target="../media/image43.emf"/><Relationship Id="rId10" Type="http://schemas.openxmlformats.org/officeDocument/2006/relationships/image" Target="../media/image35.emf"/><Relationship Id="rId4" Type="http://schemas.openxmlformats.org/officeDocument/2006/relationships/image" Target="../media/image32.emf"/><Relationship Id="rId9" Type="http://schemas.openxmlformats.org/officeDocument/2006/relationships/image" Target="../media/image40.emf"/><Relationship Id="rId14" Type="http://schemas.openxmlformats.org/officeDocument/2006/relationships/image" Target="../media/image42.emf"/></Relationships>
</file>

<file path=ppt/slides/_rels/slide29.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40.emf"/><Relationship Id="rId3" Type="http://schemas.openxmlformats.org/officeDocument/2006/relationships/image" Target="../media/image42.emf"/><Relationship Id="rId7" Type="http://schemas.openxmlformats.org/officeDocument/2006/relationships/image" Target="../media/image32.emf"/><Relationship Id="rId12" Type="http://schemas.openxmlformats.org/officeDocument/2006/relationships/image" Target="../media/image37.emf"/><Relationship Id="rId2" Type="http://schemas.openxmlformats.org/officeDocument/2006/relationships/image" Target="../media/image31.emf"/><Relationship Id="rId16" Type="http://schemas.openxmlformats.org/officeDocument/2006/relationships/image" Target="../media/image41.emf"/><Relationship Id="rId1" Type="http://schemas.openxmlformats.org/officeDocument/2006/relationships/slideLayout" Target="../slideLayouts/slideLayout5.xml"/><Relationship Id="rId6" Type="http://schemas.openxmlformats.org/officeDocument/2006/relationships/image" Target="../media/image30.emf"/><Relationship Id="rId11" Type="http://schemas.openxmlformats.org/officeDocument/2006/relationships/image" Target="../media/image36.png"/><Relationship Id="rId5" Type="http://schemas.openxmlformats.org/officeDocument/2006/relationships/image" Target="../media/image55.emf"/><Relationship Id="rId15" Type="http://schemas.openxmlformats.org/officeDocument/2006/relationships/image" Target="../media/image39.emf"/><Relationship Id="rId10" Type="http://schemas.openxmlformats.org/officeDocument/2006/relationships/image" Target="../media/image35.emf"/><Relationship Id="rId4" Type="http://schemas.openxmlformats.org/officeDocument/2006/relationships/image" Target="../media/image43.emf"/><Relationship Id="rId9" Type="http://schemas.openxmlformats.org/officeDocument/2006/relationships/image" Target="../media/image34.emf"/><Relationship Id="rId14" Type="http://schemas.openxmlformats.org/officeDocument/2006/relationships/image" Target="../media/image3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57.emf"/><Relationship Id="rId18" Type="http://schemas.openxmlformats.org/officeDocument/2006/relationships/image" Target="../media/image42.emf"/><Relationship Id="rId3" Type="http://schemas.openxmlformats.org/officeDocument/2006/relationships/image" Target="../media/image55.emf"/><Relationship Id="rId21" Type="http://schemas.openxmlformats.org/officeDocument/2006/relationships/image" Target="../media/image61.emf"/><Relationship Id="rId7" Type="http://schemas.openxmlformats.org/officeDocument/2006/relationships/image" Target="../media/image31.emf"/><Relationship Id="rId12" Type="http://schemas.openxmlformats.org/officeDocument/2006/relationships/image" Target="../media/image36.png"/><Relationship Id="rId17" Type="http://schemas.openxmlformats.org/officeDocument/2006/relationships/image" Target="../media/image59.emf"/><Relationship Id="rId2" Type="http://schemas.openxmlformats.org/officeDocument/2006/relationships/image" Target="../media/image56.emf"/><Relationship Id="rId16" Type="http://schemas.openxmlformats.org/officeDocument/2006/relationships/image" Target="../media/image58.emf"/><Relationship Id="rId20" Type="http://schemas.openxmlformats.org/officeDocument/2006/relationships/image" Target="../media/image60.emf"/><Relationship Id="rId1" Type="http://schemas.openxmlformats.org/officeDocument/2006/relationships/slideLayout" Target="../slideLayouts/slideLayout5.xml"/><Relationship Id="rId6" Type="http://schemas.openxmlformats.org/officeDocument/2006/relationships/image" Target="../media/image33.emf"/><Relationship Id="rId11" Type="http://schemas.openxmlformats.org/officeDocument/2006/relationships/image" Target="../media/image35.emf"/><Relationship Id="rId5" Type="http://schemas.openxmlformats.org/officeDocument/2006/relationships/image" Target="../media/image32.emf"/><Relationship Id="rId15" Type="http://schemas.openxmlformats.org/officeDocument/2006/relationships/image" Target="../media/image39.emf"/><Relationship Id="rId23" Type="http://schemas.openxmlformats.org/officeDocument/2006/relationships/image" Target="../media/image41.emf"/><Relationship Id="rId10" Type="http://schemas.openxmlformats.org/officeDocument/2006/relationships/image" Target="../media/image40.emf"/><Relationship Id="rId19" Type="http://schemas.openxmlformats.org/officeDocument/2006/relationships/image" Target="../media/image43.emf"/><Relationship Id="rId4" Type="http://schemas.openxmlformats.org/officeDocument/2006/relationships/image" Target="../media/image30.emf"/><Relationship Id="rId9" Type="http://schemas.openxmlformats.org/officeDocument/2006/relationships/image" Target="../media/image37.emf"/><Relationship Id="rId14" Type="http://schemas.openxmlformats.org/officeDocument/2006/relationships/image" Target="../media/image38.emf"/><Relationship Id="rId22" Type="http://schemas.openxmlformats.org/officeDocument/2006/relationships/image" Target="../media/image62.emf"/></Relationships>
</file>

<file path=ppt/slides/_rels/slide35.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6.png"/><Relationship Id="rId18" Type="http://schemas.openxmlformats.org/officeDocument/2006/relationships/image" Target="../media/image43.emf"/><Relationship Id="rId26" Type="http://schemas.openxmlformats.org/officeDocument/2006/relationships/image" Target="../media/image41.emf"/><Relationship Id="rId3" Type="http://schemas.openxmlformats.org/officeDocument/2006/relationships/image" Target="../media/image63.emf"/><Relationship Id="rId21" Type="http://schemas.openxmlformats.org/officeDocument/2006/relationships/image" Target="../media/image61.emf"/><Relationship Id="rId7" Type="http://schemas.openxmlformats.org/officeDocument/2006/relationships/image" Target="../media/image59.emf"/><Relationship Id="rId12" Type="http://schemas.openxmlformats.org/officeDocument/2006/relationships/image" Target="../media/image35.emf"/><Relationship Id="rId17" Type="http://schemas.openxmlformats.org/officeDocument/2006/relationships/image" Target="../media/image42.emf"/><Relationship Id="rId25" Type="http://schemas.openxmlformats.org/officeDocument/2006/relationships/image" Target="../media/image67.emf"/><Relationship Id="rId2" Type="http://schemas.openxmlformats.org/officeDocument/2006/relationships/image" Target="../media/image55.emf"/><Relationship Id="rId16" Type="http://schemas.openxmlformats.org/officeDocument/2006/relationships/image" Target="../media/image58.emf"/><Relationship Id="rId20" Type="http://schemas.openxmlformats.org/officeDocument/2006/relationships/image" Target="../media/image60.emf"/><Relationship Id="rId1" Type="http://schemas.openxmlformats.org/officeDocument/2006/relationships/slideLayout" Target="../slideLayouts/slideLayout5.xml"/><Relationship Id="rId6" Type="http://schemas.openxmlformats.org/officeDocument/2006/relationships/image" Target="../media/image31.emf"/><Relationship Id="rId11" Type="http://schemas.openxmlformats.org/officeDocument/2006/relationships/image" Target="../media/image40.emf"/><Relationship Id="rId24" Type="http://schemas.openxmlformats.org/officeDocument/2006/relationships/image" Target="../media/image66.emf"/><Relationship Id="rId5" Type="http://schemas.openxmlformats.org/officeDocument/2006/relationships/image" Target="../media/image37.emf"/><Relationship Id="rId15" Type="http://schemas.openxmlformats.org/officeDocument/2006/relationships/image" Target="../media/image39.emf"/><Relationship Id="rId23" Type="http://schemas.openxmlformats.org/officeDocument/2006/relationships/image" Target="../media/image65.emf"/><Relationship Id="rId10" Type="http://schemas.openxmlformats.org/officeDocument/2006/relationships/image" Target="../media/image34.emf"/><Relationship Id="rId19" Type="http://schemas.openxmlformats.org/officeDocument/2006/relationships/image" Target="../media/image64.emf"/><Relationship Id="rId4" Type="http://schemas.openxmlformats.org/officeDocument/2006/relationships/image" Target="../media/image56.emf"/><Relationship Id="rId9" Type="http://schemas.openxmlformats.org/officeDocument/2006/relationships/image" Target="../media/image32.emf"/><Relationship Id="rId14" Type="http://schemas.openxmlformats.org/officeDocument/2006/relationships/image" Target="../media/image38.emf"/><Relationship Id="rId22" Type="http://schemas.openxmlformats.org/officeDocument/2006/relationships/image" Target="../media/image62.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14.emf"/><Relationship Id="rId4" Type="http://schemas.openxmlformats.org/officeDocument/2006/relationships/image" Target="../media/image13.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41.xml"/><Relationship Id="rId5" Type="http://schemas.openxmlformats.org/officeDocument/2006/relationships/image" Target="../media/image17.emf"/><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image" Target="../media/image18.png"/><Relationship Id="rId5" Type="http://schemas.openxmlformats.org/officeDocument/2006/relationships/image" Target="../media/image17.emf"/><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App </a:t>
            </a:r>
            <a:r>
              <a:rPr lang="en-US" dirty="0" smtClean="0"/>
              <a:t>Service</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p:cNvSpPr txBox="1">
            <a:spLocks/>
          </p:cNvSpPr>
          <p:nvPr/>
        </p:nvSpPr>
        <p:spPr>
          <a:xfrm>
            <a:off x="5535896" y="3064953"/>
            <a:ext cx="5704297" cy="1641765"/>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nSpc>
                <a:spcPct val="100000"/>
              </a:lnSpc>
              <a:spcAft>
                <a:spcPts val="588"/>
              </a:spcAft>
            </a:pPr>
            <a:r>
              <a:rPr lang="en-US" sz="7058" dirty="0">
                <a:solidFill>
                  <a:srgbClr val="FFFFFF"/>
                </a:solidFill>
              </a:rPr>
              <a:t>One price</a:t>
            </a:r>
            <a:endParaRPr lang="en-US" sz="4705" dirty="0">
              <a:solidFill>
                <a:srgbClr val="FFFFFF"/>
              </a:soli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037" y="2199134"/>
            <a:ext cx="3048251" cy="3048251"/>
          </a:xfrm>
          <a:prstGeom prst="rect">
            <a:avLst/>
          </a:prstGeom>
        </p:spPr>
      </p:pic>
      <p:grpSp>
        <p:nvGrpSpPr>
          <p:cNvPr id="14" name="Group 13"/>
          <p:cNvGrpSpPr/>
          <p:nvPr/>
        </p:nvGrpSpPr>
        <p:grpSpPr>
          <a:xfrm>
            <a:off x="4827734" y="3549812"/>
            <a:ext cx="453612" cy="267139"/>
            <a:chOff x="4924540" y="2915646"/>
            <a:chExt cx="462708" cy="272496"/>
          </a:xfrm>
          <a:solidFill>
            <a:schemeClr val="tx1"/>
          </a:solidFill>
        </p:grpSpPr>
        <p:sp>
          <p:nvSpPr>
            <p:cNvPr id="15" name="Rectangle 14"/>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744234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algn="ctr" defTabSz="878526">
              <a:spcAft>
                <a:spcPts val="588"/>
              </a:spcAft>
            </a:pPr>
            <a:r>
              <a:rPr lang="en-US" sz="2353" dirty="0">
                <a:solidFill>
                  <a:srgbClr val="FFFFFF"/>
                </a:solidFill>
                <a:latin typeface="Segoe UI Light"/>
              </a:rPr>
              <a:t>Web apps run as-is</a:t>
            </a:r>
          </a:p>
          <a:p>
            <a:pPr algn="ctr" defTabSz="878526">
              <a:spcAft>
                <a:spcPts val="588"/>
              </a:spcAft>
            </a:pPr>
            <a:r>
              <a:rPr lang="en-US" sz="2353" dirty="0">
                <a:solidFill>
                  <a:srgbClr val="FFFFFF"/>
                </a:solidFill>
                <a:latin typeface="Segoe UI Light"/>
              </a:rPr>
              <a:t>no changes required</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65717744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5139502" y="834071"/>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capabilities for Mobile apps:</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a:t>
            </a:r>
            <a:r>
              <a:rPr lang="en-US" sz="2353" dirty="0" err="1">
                <a:solidFill>
                  <a:srgbClr val="FFFFFF"/>
                </a:solidFill>
                <a:latin typeface="Segoe UI Light"/>
              </a:rPr>
              <a:t>GitHub</a:t>
            </a:r>
            <a:r>
              <a:rPr lang="en-US" sz="2353" dirty="0">
                <a:solidFill>
                  <a:srgbClr val="FFFFFF"/>
                </a:solidFill>
                <a:latin typeface="Segoe UI Light"/>
              </a:rPr>
              <a:t>,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384633" y="3703490"/>
            <a:ext cx="2719246" cy="814661"/>
          </a:xfrm>
          <a:prstGeom prst="rect">
            <a:avLst/>
          </a:prstGeom>
        </p:spPr>
        <p:txBody>
          <a:bodyPr wrap="none">
            <a:spAutoFit/>
          </a:bodyPr>
          <a:lstStyle/>
          <a:p>
            <a:pPr algn="ctr" defTabSz="878526"/>
            <a:r>
              <a:rPr lang="en-US" sz="2353" dirty="0">
                <a:solidFill>
                  <a:srgbClr val="FFFFFF"/>
                </a:solidFill>
                <a:latin typeface="Segoe UI Light"/>
              </a:rPr>
              <a:t>Mobile services plus</a:t>
            </a:r>
          </a:p>
          <a:p>
            <a:pPr algn="ctr" defTabSz="878526">
              <a:spcAft>
                <a:spcPts val="1765"/>
              </a:spcAft>
            </a:pPr>
            <a:r>
              <a:rPr lang="en-US" sz="2353" dirty="0">
                <a:solidFill>
                  <a:srgbClr val="FFFFFF"/>
                </a:solidFill>
                <a:latin typeface="Segoe UI Light"/>
              </a:rPr>
              <a:t>a whole lot more</a:t>
            </a:r>
          </a:p>
        </p:txBody>
      </p:sp>
      <p:grpSp>
        <p:nvGrpSpPr>
          <p:cNvPr id="7" name="Group 6"/>
          <p:cNvGrpSpPr/>
          <p:nvPr/>
        </p:nvGrpSpPr>
        <p:grpSpPr>
          <a:xfrm>
            <a:off x="1386956" y="2203879"/>
            <a:ext cx="2583710" cy="1375200"/>
            <a:chOff x="8857428" y="774015"/>
            <a:chExt cx="2635519" cy="1402775"/>
          </a:xfrm>
        </p:grpSpPr>
        <p:sp>
          <p:nvSpPr>
            <p:cNvPr id="10" name="TextBox 9"/>
            <p:cNvSpPr txBox="1"/>
            <p:nvPr/>
          </p:nvSpPr>
          <p:spPr>
            <a:xfrm>
              <a:off x="8857428" y="1701980"/>
              <a:ext cx="2635519" cy="474810"/>
            </a:xfrm>
            <a:prstGeom prst="flowChartOffpageConnector">
              <a:avLst/>
            </a:prstGeom>
            <a:noFill/>
          </p:spPr>
          <p:txBody>
            <a:bodyPr wrap="square" rtlCol="0">
              <a:spAutoFit/>
            </a:bodyPr>
            <a:lstStyle/>
            <a:p>
              <a:pPr algn="ctr">
                <a:defRPr/>
              </a:pPr>
              <a:r>
                <a:rPr lang="en-US" sz="1836" b="1" kern="0" cap="all" dirty="0">
                  <a:solidFill>
                    <a:srgbClr val="FFFFFF"/>
                  </a:solidFill>
                </a:rPr>
                <a:t>Mobile Apps</a:t>
              </a:r>
            </a:p>
          </p:txBody>
        </p:sp>
        <p:pic>
          <p:nvPicPr>
            <p:cNvPr id="9" name="Picture 8"/>
            <p:cNvPicPr>
              <a:picLocks noChangeAspect="1"/>
            </p:cNvPicPr>
            <p:nvPr/>
          </p:nvPicPr>
          <p:blipFill>
            <a:blip r:embed="rId2"/>
            <a:stretch>
              <a:fillRect/>
            </a:stretch>
          </p:blipFill>
          <p:spPr>
            <a:xfrm>
              <a:off x="9897141" y="774015"/>
              <a:ext cx="556316" cy="798813"/>
            </a:xfrm>
            <a:prstGeom prst="rect">
              <a:avLst/>
            </a:prstGeom>
          </p:spPr>
        </p:pic>
      </p:gr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60176288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Logic Apps for easy automation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No code designer for rapid creation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pre-built templates to get started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Out of box support for popular SaaS and on-premises apps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Use with custom API apps of your own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Biztalk</a:t>
            </a:r>
            <a:r>
              <a:rPr lang="en-US" sz="2353" dirty="0">
                <a:solidFill>
                  <a:srgbClr val="FFFFFF"/>
                </a:solidFill>
                <a:latin typeface="Segoe UI Light"/>
              </a:rPr>
              <a:t> APIs for expert integration scenarios</a:t>
            </a:r>
          </a:p>
        </p:txBody>
      </p:sp>
      <p:sp>
        <p:nvSpPr>
          <p:cNvPr id="49" name="Rectangle 48"/>
          <p:cNvSpPr/>
          <p:nvPr/>
        </p:nvSpPr>
        <p:spPr>
          <a:xfrm>
            <a:off x="1339677" y="3703489"/>
            <a:ext cx="2809167" cy="816506"/>
          </a:xfrm>
          <a:prstGeom prst="rect">
            <a:avLst/>
          </a:prstGeom>
        </p:spPr>
        <p:txBody>
          <a:bodyPr wrap="none">
            <a:spAutoFit/>
          </a:bodyPr>
          <a:lstStyle/>
          <a:p>
            <a:pPr algn="ctr" defTabSz="878526"/>
            <a:r>
              <a:rPr lang="en-US" sz="2353" dirty="0">
                <a:solidFill>
                  <a:srgbClr val="FFFFFF"/>
                </a:solidFill>
                <a:latin typeface="Segoe UI Light"/>
              </a:rPr>
              <a:t>Automate SaaS and</a:t>
            </a:r>
          </a:p>
          <a:p>
            <a:pPr algn="ctr" defTabSz="878526"/>
            <a:r>
              <a:rPr lang="en-US" sz="2353" dirty="0">
                <a:solidFill>
                  <a:srgbClr val="FFFFFF"/>
                </a:solidFill>
                <a:latin typeface="Segoe UI Light"/>
              </a:rPr>
              <a:t>on-premises systems</a:t>
            </a: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algn="ctr">
                <a:defRPr/>
              </a:pPr>
              <a:r>
                <a:rPr lang="en-US" sz="1836" b="1" kern="0" cap="all" dirty="0">
                  <a:solidFill>
                    <a:srgbClr val="FFFFFF"/>
                  </a:solidFill>
                </a:rPr>
                <a:t>LOGIC Apps</a:t>
              </a:r>
            </a:p>
          </p:txBody>
        </p:sp>
        <p:pic>
          <p:nvPicPr>
            <p:cNvPr id="12" name="Picture 11"/>
            <p:cNvPicPr>
              <a:picLocks noChangeAspect="1"/>
            </p:cNvPicPr>
            <p:nvPr/>
          </p:nvPicPr>
          <p:blipFill>
            <a:blip r:embed="rId2"/>
            <a:stretch>
              <a:fillRect/>
            </a:stretch>
          </p:blipFill>
          <p:spPr>
            <a:xfrm>
              <a:off x="9803408" y="3895961"/>
              <a:ext cx="727877" cy="727065"/>
            </a:xfrm>
            <a:prstGeom prst="rect">
              <a:avLst/>
            </a:prstGeom>
          </p:spPr>
        </p:pic>
      </p:gr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86268560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Studio tooling with one click publish and remote 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35200918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000000"/>
                </a:solidFill>
              </a:rPr>
              <a:t>Box</a:t>
            </a:r>
          </a:p>
          <a:p>
            <a:pPr marL="280121" indent="-280121" defTabSz="914367">
              <a:spcAft>
                <a:spcPts val="147"/>
              </a:spcAft>
              <a:buFont typeface="Arial" panose="020B0604020202020204" pitchFamily="34" charset="0"/>
              <a:buChar char="•"/>
            </a:pPr>
            <a:r>
              <a:rPr lang="en-US" sz="1176" dirty="0">
                <a:solidFill>
                  <a:srgbClr val="000000"/>
                </a:solidFill>
              </a:rPr>
              <a:t>Chatter</a:t>
            </a:r>
          </a:p>
          <a:p>
            <a:pPr marL="280121" indent="-280121" defTabSz="914367">
              <a:spcAft>
                <a:spcPts val="147"/>
              </a:spcAft>
              <a:buFont typeface="Arial" panose="020B0604020202020204" pitchFamily="34" charset="0"/>
              <a:buChar char="•"/>
            </a:pPr>
            <a:r>
              <a:rPr lang="en-US" sz="1176" dirty="0">
                <a:solidFill>
                  <a:srgbClr val="000000"/>
                </a:solidFill>
              </a:rPr>
              <a:t>Delay</a:t>
            </a:r>
          </a:p>
          <a:p>
            <a:pPr marL="280121" indent="-280121" defTabSz="914367">
              <a:spcAft>
                <a:spcPts val="147"/>
              </a:spcAft>
              <a:buFont typeface="Arial" panose="020B0604020202020204" pitchFamily="34" charset="0"/>
              <a:buChar char="•"/>
            </a:pPr>
            <a:r>
              <a:rPr lang="en-US" sz="1176" dirty="0">
                <a:solidFill>
                  <a:srgbClr val="000000"/>
                </a:solidFill>
              </a:rPr>
              <a:t>Dropbox</a:t>
            </a:r>
          </a:p>
          <a:p>
            <a:pPr marL="280121" indent="-280121" defTabSz="914367">
              <a:spcAft>
                <a:spcPts val="147"/>
              </a:spcAft>
              <a:buFont typeface="Arial" panose="020B0604020202020204" pitchFamily="34" charset="0"/>
              <a:buChar char="•"/>
            </a:pPr>
            <a:r>
              <a:rPr lang="en-US" sz="1176" dirty="0">
                <a:solidFill>
                  <a:srgbClr val="000000"/>
                </a:solidFill>
              </a:rPr>
              <a:t>Azure HD Insight</a:t>
            </a:r>
          </a:p>
          <a:p>
            <a:pPr marL="280121" indent="-280121" defTabSz="914367">
              <a:spcAft>
                <a:spcPts val="147"/>
              </a:spcAft>
              <a:buFont typeface="Arial" panose="020B0604020202020204" pitchFamily="34" charset="0"/>
              <a:buChar char="•"/>
            </a:pPr>
            <a:r>
              <a:rPr lang="en-US" sz="1176" dirty="0" err="1">
                <a:solidFill>
                  <a:srgbClr val="000000"/>
                </a:solidFill>
              </a:rPr>
              <a:t>Marketo</a:t>
            </a:r>
            <a:endParaRPr lang="en-US" sz="1176" dirty="0">
              <a:solidFill>
                <a:srgbClr val="000000"/>
              </a:solidFill>
            </a:endParaRPr>
          </a:p>
          <a:p>
            <a:pPr marL="280121" indent="-280121" defTabSz="914367">
              <a:spcAft>
                <a:spcPts val="147"/>
              </a:spcAft>
              <a:buFont typeface="Arial" panose="020B0604020202020204" pitchFamily="34" charset="0"/>
              <a:buChar char="•"/>
            </a:pPr>
            <a:r>
              <a:rPr lang="en-US" sz="1176" dirty="0">
                <a:solidFill>
                  <a:srgbClr val="000000"/>
                </a:solidFill>
              </a:rPr>
              <a:t>Azure Media Services</a:t>
            </a:r>
          </a:p>
          <a:p>
            <a:pPr marL="280121" indent="-280121" defTabSz="914367">
              <a:spcAft>
                <a:spcPts val="147"/>
              </a:spcAft>
              <a:buFont typeface="Arial" panose="020B0604020202020204" pitchFamily="34" charset="0"/>
              <a:buChar char="•"/>
            </a:pPr>
            <a:r>
              <a:rPr lang="en-US" sz="1176" dirty="0">
                <a:solidFill>
                  <a:srgbClr val="000000"/>
                </a:solidFill>
              </a:rPr>
              <a:t>OneDrive</a:t>
            </a:r>
          </a:p>
          <a:p>
            <a:pPr marL="280121" indent="-280121" defTabSz="914367">
              <a:spcAft>
                <a:spcPts val="147"/>
              </a:spcAft>
              <a:buFont typeface="Arial" panose="020B0604020202020204" pitchFamily="34" charset="0"/>
              <a:buChar char="•"/>
            </a:pPr>
            <a:r>
              <a:rPr lang="en-US" sz="1176" dirty="0">
                <a:solidFill>
                  <a:srgbClr val="000000"/>
                </a:solidFill>
              </a:rPr>
              <a:t>SharePoint </a:t>
            </a:r>
          </a:p>
          <a:p>
            <a:pPr marL="280121" indent="-280121" defTabSz="914367">
              <a:spcAft>
                <a:spcPts val="147"/>
              </a:spcAft>
              <a:buFont typeface="Arial" panose="020B0604020202020204" pitchFamily="34" charset="0"/>
              <a:buChar char="•"/>
            </a:pPr>
            <a:r>
              <a:rPr lang="en-US" sz="1176" dirty="0">
                <a:solidFill>
                  <a:srgbClr val="000000"/>
                </a:solidFill>
              </a:rPr>
              <a:t>SQL Server</a:t>
            </a:r>
          </a:p>
          <a:p>
            <a:pPr marL="280121" indent="-280121" defTabSz="914367">
              <a:spcAft>
                <a:spcPts val="147"/>
              </a:spcAft>
              <a:buFont typeface="Arial" panose="020B0604020202020204" pitchFamily="34" charset="0"/>
              <a:buChar char="•"/>
            </a:pPr>
            <a:r>
              <a:rPr lang="en-US" sz="1176" dirty="0">
                <a:solidFill>
                  <a:srgbClr val="000000"/>
                </a:solidFill>
              </a:rPr>
              <a:t>Office 365</a:t>
            </a:r>
          </a:p>
          <a:p>
            <a:pPr marL="280121" indent="-280121" defTabSz="914367">
              <a:spcAft>
                <a:spcPts val="147"/>
              </a:spcAft>
              <a:buFont typeface="Arial" panose="020B0604020202020204" pitchFamily="34" charset="0"/>
              <a:buChar char="•"/>
            </a:pPr>
            <a:r>
              <a:rPr lang="en-US" sz="1176" dirty="0">
                <a:solidFill>
                  <a:srgbClr val="000000"/>
                </a:solidFill>
              </a:rPr>
              <a:t>Oracle</a:t>
            </a:r>
          </a:p>
          <a:p>
            <a:pPr marL="280121" indent="-280121" defTabSz="914367">
              <a:spcAft>
                <a:spcPts val="147"/>
              </a:spcAft>
              <a:buFont typeface="Arial" panose="020B0604020202020204" pitchFamily="34" charset="0"/>
              <a:buChar char="•"/>
            </a:pPr>
            <a:r>
              <a:rPr lang="en-US" sz="1176" dirty="0">
                <a:solidFill>
                  <a:srgbClr val="000000"/>
                </a:solidFill>
              </a:rPr>
              <a:t>QuickBooks</a:t>
            </a:r>
          </a:p>
          <a:p>
            <a:pPr marL="280121" indent="-280121" defTabSz="914367">
              <a:spcAft>
                <a:spcPts val="147"/>
              </a:spcAft>
              <a:buFont typeface="Arial" panose="020B0604020202020204" pitchFamily="34" charset="0"/>
              <a:buChar char="•"/>
            </a:pPr>
            <a:r>
              <a:rPr lang="en-US" sz="1176" dirty="0" err="1">
                <a:solidFill>
                  <a:srgbClr val="000000"/>
                </a:solidFill>
              </a:rPr>
              <a:t>SalesForce</a:t>
            </a:r>
            <a:endParaRPr lang="en-US" sz="1176" dirty="0">
              <a:solidFill>
                <a:srgbClr val="000000"/>
              </a:solidFill>
            </a:endParaRPr>
          </a:p>
          <a:p>
            <a:pPr marL="280121" indent="-280121" defTabSz="914367">
              <a:spcAft>
                <a:spcPts val="147"/>
              </a:spcAft>
              <a:buFont typeface="Arial" panose="020B0604020202020204" pitchFamily="34" charset="0"/>
              <a:buChar char="•"/>
            </a:pPr>
            <a:r>
              <a:rPr lang="en-US" sz="1176" dirty="0">
                <a:solidFill>
                  <a:srgbClr val="000000"/>
                </a:solidFill>
              </a:rPr>
              <a:t>Sugar CRM </a:t>
            </a:r>
          </a:p>
          <a:p>
            <a:pPr marL="280121" indent="-280121" defTabSz="914367">
              <a:spcAft>
                <a:spcPts val="147"/>
              </a:spcAft>
              <a:buFont typeface="Arial" panose="020B0604020202020204" pitchFamily="34" charset="0"/>
              <a:buChar char="•"/>
            </a:pPr>
            <a:r>
              <a:rPr lang="en-US" sz="1176" dirty="0">
                <a:solidFill>
                  <a:srgbClr val="000000"/>
                </a:solidFill>
              </a:rPr>
              <a:t>SAP</a:t>
            </a:r>
          </a:p>
          <a:p>
            <a:pPr marL="280121" indent="-280121" defTabSz="914367">
              <a:spcAft>
                <a:spcPts val="147"/>
              </a:spcAft>
              <a:buFont typeface="Arial" panose="020B0604020202020204" pitchFamily="34" charset="0"/>
              <a:buChar char="•"/>
            </a:pPr>
            <a:r>
              <a:rPr lang="en-US" sz="1176" dirty="0">
                <a:solidFill>
                  <a:srgbClr val="000000"/>
                </a:solidFill>
              </a:rPr>
              <a:t>Azure Service Bus</a:t>
            </a:r>
          </a:p>
          <a:p>
            <a:pPr marL="280121" indent="-280121" defTabSz="914367">
              <a:spcAft>
                <a:spcPts val="147"/>
              </a:spcAft>
              <a:buFont typeface="Arial" panose="020B0604020202020204" pitchFamily="34" charset="0"/>
              <a:buChar char="•"/>
            </a:pPr>
            <a:r>
              <a:rPr lang="en-US" sz="1176" dirty="0">
                <a:solidFill>
                  <a:srgbClr val="000000"/>
                </a:solidFill>
              </a:rPr>
              <a:t>Azure Storage</a:t>
            </a:r>
          </a:p>
          <a:p>
            <a:pPr marL="280121" indent="-280121" defTabSz="914367">
              <a:spcAft>
                <a:spcPts val="147"/>
              </a:spcAft>
              <a:buFont typeface="Arial" panose="020B0604020202020204" pitchFamily="34" charset="0"/>
              <a:buChar char="•"/>
            </a:pPr>
            <a:r>
              <a:rPr lang="en-US" sz="1176" dirty="0">
                <a:solidFill>
                  <a:srgbClr val="000000"/>
                </a:solidFill>
              </a:rPr>
              <a:t>Timer / Recurrence</a:t>
            </a:r>
          </a:p>
          <a:p>
            <a:pPr marL="280121" indent="-280121" defTabSz="914367">
              <a:spcAft>
                <a:spcPts val="147"/>
              </a:spcAft>
              <a:buFont typeface="Arial" panose="020B0604020202020204" pitchFamily="34" charset="0"/>
              <a:buChar char="•"/>
            </a:pPr>
            <a:r>
              <a:rPr lang="en-US" sz="1176" dirty="0" err="1">
                <a:solidFill>
                  <a:srgbClr val="000000"/>
                </a:solidFill>
              </a:rPr>
              <a:t>Twilio</a:t>
            </a:r>
            <a:endParaRPr lang="en-US" sz="1176" dirty="0">
              <a:solidFill>
                <a:srgbClr val="000000"/>
              </a:solidFill>
            </a:endParaRPr>
          </a:p>
          <a:p>
            <a:pPr marL="280121" indent="-280121" defTabSz="914367">
              <a:spcAft>
                <a:spcPts val="147"/>
              </a:spcAft>
              <a:buFont typeface="Arial" panose="020B0604020202020204" pitchFamily="34" charset="0"/>
              <a:buChar char="•"/>
            </a:pPr>
            <a:r>
              <a:rPr lang="en-US" sz="1176" dirty="0">
                <a:solidFill>
                  <a:srgbClr val="000000"/>
                </a:solidFill>
              </a:rPr>
              <a:t>Twitter</a:t>
            </a:r>
          </a:p>
          <a:p>
            <a:pPr marL="280121" indent="-280121" defTabSz="914367">
              <a:spcAft>
                <a:spcPts val="147"/>
              </a:spcAft>
              <a:buFont typeface="Arial" panose="020B0604020202020204" pitchFamily="34" charset="0"/>
              <a:buChar char="•"/>
            </a:pPr>
            <a:r>
              <a:rPr lang="en-US" sz="1176" dirty="0">
                <a:solidFill>
                  <a:srgbClr val="000000"/>
                </a:solidFill>
              </a:rPr>
              <a:t>IBM DB2 </a:t>
            </a:r>
          </a:p>
          <a:p>
            <a:pPr marL="280121" indent="-280121" defTabSz="914367">
              <a:spcAft>
                <a:spcPts val="147"/>
              </a:spcAft>
              <a:buFont typeface="Arial" panose="020B0604020202020204" pitchFamily="34" charset="0"/>
              <a:buChar char="•"/>
            </a:pPr>
            <a:r>
              <a:rPr lang="en-US" sz="1176" dirty="0">
                <a:solidFill>
                  <a:srgbClr val="000000"/>
                </a:solidFill>
              </a:rPr>
              <a:t>Informix</a:t>
            </a:r>
          </a:p>
          <a:p>
            <a:pPr marL="280121" indent="-280121" defTabSz="914367">
              <a:spcAft>
                <a:spcPts val="147"/>
              </a:spcAft>
              <a:buFont typeface="Arial" panose="020B0604020202020204" pitchFamily="34" charset="0"/>
              <a:buChar char="•"/>
            </a:pPr>
            <a:r>
              <a:rPr lang="en-US" sz="1176" dirty="0" err="1">
                <a:solidFill>
                  <a:srgbClr val="000000"/>
                </a:solidFill>
              </a:rPr>
              <a:t>Websphere</a:t>
            </a:r>
            <a:r>
              <a:rPr lang="en-US" sz="1176" dirty="0">
                <a:solidFill>
                  <a:srgbClr val="000000"/>
                </a:solidFill>
              </a:rPr>
              <a:t> MQ</a:t>
            </a:r>
          </a:p>
          <a:p>
            <a:pPr marL="280121" indent="-280121" defTabSz="914367">
              <a:spcAft>
                <a:spcPts val="147"/>
              </a:spcAft>
              <a:buFont typeface="Arial" panose="020B0604020202020204" pitchFamily="34" charset="0"/>
              <a:buChar char="•"/>
            </a:pPr>
            <a:r>
              <a:rPr lang="en-US" sz="1176" dirty="0">
                <a:solidFill>
                  <a:srgbClr val="000000"/>
                </a:solidFill>
              </a:rPr>
              <a:t>Azure Web Jobs</a:t>
            </a:r>
          </a:p>
          <a:p>
            <a:pPr marL="280121" indent="-280121" defTabSz="914367">
              <a:spcAft>
                <a:spcPts val="147"/>
              </a:spcAft>
              <a:buFont typeface="Arial" panose="020B0604020202020204" pitchFamily="34" charset="0"/>
              <a:buChar char="•"/>
            </a:pPr>
            <a:r>
              <a:rPr lang="en-US" sz="1176" dirty="0">
                <a:solidFill>
                  <a:srgbClr val="000000"/>
                </a:solidFill>
              </a:rPr>
              <a:t>Yammer</a:t>
            </a:r>
          </a:p>
          <a:p>
            <a:pPr marL="280121" indent="-280121" defTabSz="914367">
              <a:spcAft>
                <a:spcPts val="147"/>
              </a:spcAft>
              <a:buFont typeface="Arial" panose="020B0604020202020204" pitchFamily="34" charset="0"/>
              <a:buChar char="•"/>
            </a:pPr>
            <a:r>
              <a:rPr lang="en-US" sz="1176" dirty="0">
                <a:solidFill>
                  <a:srgbClr val="000000"/>
                </a:solidFill>
              </a:rPr>
              <a:t>Dynamics CRM</a:t>
            </a:r>
          </a:p>
          <a:p>
            <a:pPr marL="280121" indent="-280121" defTabSz="914367">
              <a:spcAft>
                <a:spcPts val="147"/>
              </a:spcAft>
              <a:buFont typeface="Arial" panose="020B0604020202020204" pitchFamily="34" charset="0"/>
              <a:buChar char="•"/>
            </a:pPr>
            <a:r>
              <a:rPr lang="en-US" sz="1176" dirty="0">
                <a:solidFill>
                  <a:srgbClr val="000000"/>
                </a:solidFill>
              </a:rPr>
              <a:t>Dynamics AX</a:t>
            </a:r>
          </a:p>
          <a:p>
            <a:pPr marL="280121" indent="-280121" defTabSz="914367">
              <a:spcAft>
                <a:spcPts val="147"/>
              </a:spcAft>
              <a:buFont typeface="Arial" panose="020B0604020202020204" pitchFamily="34" charset="0"/>
              <a:buChar char="•"/>
            </a:pPr>
            <a:r>
              <a:rPr lang="en-US" sz="1176" dirty="0">
                <a:solidFill>
                  <a:srgbClr val="000000"/>
                </a:solidFill>
              </a:rPr>
              <a:t>Hybrid Connectivity</a:t>
            </a:r>
          </a:p>
          <a:p>
            <a:pPr marL="280121" indent="-280121" defTabSz="914367">
              <a:spcAft>
                <a:spcPts val="147"/>
              </a:spcAft>
              <a:buFont typeface="Arial" panose="020B0604020202020204" pitchFamily="34" charset="0"/>
              <a:buChar char="•"/>
            </a:pPr>
            <a:endParaRPr lang="en-US" sz="1176" dirty="0">
              <a:solidFill>
                <a:srgbClr val="000000"/>
              </a:solidFill>
            </a:endParaRPr>
          </a:p>
          <a:p>
            <a:pPr marL="280121" indent="-280121" defTabSz="914367">
              <a:spcAft>
                <a:spcPts val="147"/>
              </a:spcAft>
              <a:buFont typeface="Arial" panose="020B0604020202020204" pitchFamily="34" charset="0"/>
              <a:buChar char="•"/>
            </a:pPr>
            <a:endParaRPr lang="en-US" sz="1176" dirty="0">
              <a:solidFill>
                <a:srgbClr val="000000"/>
              </a:solidFill>
            </a:endParaRPr>
          </a:p>
          <a:p>
            <a:pPr marL="280121" indent="-280121" defTabSz="914367">
              <a:spcAft>
                <a:spcPts val="147"/>
              </a:spcAft>
              <a:buFont typeface="Arial" panose="020B0604020202020204" pitchFamily="34" charset="0"/>
              <a:buChar char="•"/>
            </a:pPr>
            <a:endParaRPr lang="en-US" sz="1176" dirty="0">
              <a:solidFill>
                <a:srgbClr val="000000"/>
              </a:solidFill>
            </a:endParaRPr>
          </a:p>
          <a:p>
            <a:pPr marL="280121" indent="-280121" defTabSz="914367">
              <a:spcAft>
                <a:spcPts val="147"/>
              </a:spcAft>
              <a:buFont typeface="Arial" panose="020B0604020202020204" pitchFamily="34" charset="0"/>
              <a:buChar char="•"/>
            </a:pPr>
            <a:endParaRPr lang="en-US" sz="1176" dirty="0">
              <a:solidFill>
                <a:srgbClr val="000000"/>
              </a:solidFill>
            </a:endParaRPr>
          </a:p>
          <a:p>
            <a:pPr marL="280121" indent="-280121" defTabSz="914367">
              <a:spcAft>
                <a:spcPts val="147"/>
              </a:spcAft>
              <a:buFont typeface="Arial" panose="020B0604020202020204" pitchFamily="34" charset="0"/>
              <a:buChar char="•"/>
            </a:pPr>
            <a:endParaRPr lang="en-US" sz="1176" dirty="0">
              <a:solidFill>
                <a:srgbClr val="000000"/>
              </a:solidFill>
            </a:endParaRPr>
          </a:p>
          <a:p>
            <a:pPr marL="280121" indent="-280121" defTabSz="914367">
              <a:spcAft>
                <a:spcPts val="147"/>
              </a:spcAft>
              <a:buFont typeface="Arial" panose="020B0604020202020204" pitchFamily="34" charset="0"/>
              <a:buChar char="•"/>
            </a:pPr>
            <a:endParaRPr lang="en-US" sz="1176" dirty="0">
              <a:solidFill>
                <a:srgbClr val="000000"/>
              </a:solidFill>
            </a:endParaRPr>
          </a:p>
          <a:p>
            <a:pPr marL="280121" indent="-280121" defTabSz="914367">
              <a:spcAft>
                <a:spcPts val="147"/>
              </a:spcAft>
              <a:buFont typeface="Arial" panose="020B0604020202020204" pitchFamily="34" charset="0"/>
              <a:buChar char="•"/>
            </a:pPr>
            <a:endParaRPr lang="en-US" sz="1176" dirty="0">
              <a:solidFill>
                <a:srgbClr val="000000"/>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a:t>
            </a:r>
            <a:r>
              <a:rPr lang="en-US" sz="1176" dirty="0" err="1">
                <a:solidFill>
                  <a:srgbClr val="FFFFFF"/>
                </a:solidFill>
              </a:rPr>
              <a:t>Debatching</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p:nvPr>
        </p:nvSpPr>
        <p:spPr>
          <a:xfrm>
            <a:off x="456265" y="283555"/>
            <a:ext cx="6176249" cy="837611"/>
          </a:xfrm>
        </p:spPr>
        <p:txBody>
          <a:bodyPr anchor="ctr"/>
          <a:lstStyle/>
          <a:p>
            <a:pPr>
              <a:lnSpc>
                <a:spcPct val="100000"/>
              </a:lnSpc>
            </a:pPr>
            <a:r>
              <a:rPr lang="en-US" sz="3921" dirty="0">
                <a:solidFill>
                  <a:schemeClr val="bg1"/>
                </a:solidFill>
              </a:rPr>
              <a:t>Built-in API Connectors</a:t>
            </a:r>
            <a:endParaRPr lang="en-US" sz="3921" dirty="0">
              <a:solidFill>
                <a:schemeClr val="bg1"/>
              </a:solidFill>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260616337"/>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3310" y="4230142"/>
            <a:ext cx="2583710" cy="1855265"/>
            <a:chOff x="6276897" y="3849484"/>
            <a:chExt cx="2584077" cy="1855528"/>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542"/>
            </a:xfrm>
            <a:prstGeom prst="flowChartOffpageConnector">
              <a:avLst/>
            </a:prstGeom>
            <a:noFill/>
          </p:spPr>
          <p:txBody>
            <a:bodyPr wrap="square" rtlCol="0">
              <a:spAutoFit/>
            </a:bodyPr>
            <a:lstStyle/>
            <a:p>
              <a:pPr algn="ctr">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479"/>
            </a:xfrm>
            <a:prstGeom prst="flowChartOffpageConnector">
              <a:avLst/>
            </a:prstGeom>
            <a:noFill/>
          </p:spPr>
          <p:txBody>
            <a:bodyPr wrap="square" lIns="182854" rIns="182854" rtlCol="0">
              <a:spAutoFit/>
            </a:bodyPr>
            <a:lstStyle/>
            <a:p>
              <a:pPr algn="ctr">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4154" y="1625159"/>
            <a:ext cx="3314965" cy="1691163"/>
            <a:chOff x="5563520" y="952400"/>
            <a:chExt cx="3381437" cy="1725075"/>
          </a:xfrm>
        </p:grpSpPr>
        <p:grpSp>
          <p:nvGrpSpPr>
            <p:cNvPr id="22" name="Group 21"/>
            <p:cNvGrpSpPr/>
            <p:nvPr/>
          </p:nvGrpSpPr>
          <p:grpSpPr>
            <a:xfrm>
              <a:off x="5563520" y="1750117"/>
              <a:ext cx="3381437" cy="927358"/>
              <a:chOff x="446273" y="4696209"/>
              <a:chExt cx="2982635" cy="909257"/>
            </a:xfrm>
          </p:grpSpPr>
          <p:sp>
            <p:nvSpPr>
              <p:cNvPr id="23" name="TextBox 22"/>
              <p:cNvSpPr txBox="1"/>
              <p:nvPr/>
            </p:nvSpPr>
            <p:spPr>
              <a:xfrm>
                <a:off x="634689" y="4696209"/>
                <a:ext cx="2584077" cy="461916"/>
              </a:xfrm>
              <a:prstGeom prst="hexagon">
                <a:avLst/>
              </a:prstGeom>
              <a:noFill/>
            </p:spPr>
            <p:txBody>
              <a:bodyPr wrap="square" rtlCol="0">
                <a:spAutoFit/>
              </a:bodyPr>
              <a:lstStyle/>
              <a:p>
                <a:pPr algn="ctr">
                  <a:defRPr/>
                </a:pPr>
                <a:r>
                  <a:rPr lang="en-US" sz="1836" b="1" kern="0" cap="all" dirty="0">
                    <a:solidFill>
                      <a:srgbClr val="FFFFFF"/>
                    </a:solidFill>
                  </a:rPr>
                  <a:t>Web Apps</a:t>
                </a:r>
              </a:p>
            </p:txBody>
          </p:sp>
          <p:sp>
            <p:nvSpPr>
              <p:cNvPr id="24" name="TextBox 23"/>
              <p:cNvSpPr txBox="1"/>
              <p:nvPr/>
            </p:nvSpPr>
            <p:spPr>
              <a:xfrm>
                <a:off x="446273" y="5017601"/>
                <a:ext cx="2982635" cy="587865"/>
              </a:xfrm>
              <a:prstGeom prst="hexagon">
                <a:avLst/>
              </a:prstGeom>
              <a:noFill/>
            </p:spPr>
            <p:txBody>
              <a:bodyPr wrap="square" lIns="182854" rIns="182854" rtlCol="0">
                <a:spAutoFit/>
              </a:bodyPr>
              <a:lstStyle/>
              <a:p>
                <a:pPr algn="ctr">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7707" y="4176043"/>
            <a:ext cx="2583710" cy="1802573"/>
            <a:chOff x="8878944" y="3895961"/>
            <a:chExt cx="2635519" cy="1838718"/>
          </a:xfrm>
        </p:grpSpPr>
        <p:grpSp>
          <p:nvGrpSpPr>
            <p:cNvPr id="26" name="Group 25"/>
            <p:cNvGrpSpPr/>
            <p:nvPr/>
          </p:nvGrpSpPr>
          <p:grpSpPr>
            <a:xfrm>
              <a:off x="8878944" y="4823447"/>
              <a:ext cx="2635519" cy="911232"/>
              <a:chOff x="8881767" y="4696209"/>
              <a:chExt cx="2584077" cy="893445"/>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a:defRPr/>
                </a:pPr>
                <a:r>
                  <a:rPr lang="en-US" sz="1836" b="1" kern="0" cap="all" dirty="0">
                    <a:solidFill>
                      <a:srgbClr val="FFFFFF"/>
                    </a:solidFill>
                  </a:rPr>
                  <a:t>LOGIC Apps</a:t>
                </a:r>
              </a:p>
            </p:txBody>
          </p:sp>
          <p:sp>
            <p:nvSpPr>
              <p:cNvPr id="28" name="TextBox 27"/>
              <p:cNvSpPr txBox="1"/>
              <p:nvPr/>
            </p:nvSpPr>
            <p:spPr>
              <a:xfrm>
                <a:off x="8881767" y="5112533"/>
                <a:ext cx="2584077" cy="477121"/>
              </a:xfrm>
              <a:prstGeom prst="rect">
                <a:avLst/>
              </a:prstGeom>
              <a:noFill/>
            </p:spPr>
            <p:txBody>
              <a:bodyPr wrap="square" lIns="182854" rIns="182854" rtlCol="0">
                <a:spAutoFit/>
              </a:bodyPr>
              <a:lstStyle/>
              <a:p>
                <a:pPr algn="ctr">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3309" y="1535636"/>
            <a:ext cx="2583711" cy="1875183"/>
            <a:chOff x="8857427" y="774015"/>
            <a:chExt cx="2635520" cy="1912785"/>
          </a:xfrm>
        </p:grpSpPr>
        <p:grpSp>
          <p:nvGrpSpPr>
            <p:cNvPr id="18" name="Group 17"/>
            <p:cNvGrpSpPr/>
            <p:nvPr/>
          </p:nvGrpSpPr>
          <p:grpSpPr>
            <a:xfrm>
              <a:off x="8857427" y="1701982"/>
              <a:ext cx="2635520" cy="984818"/>
              <a:chOff x="3376682" y="4696209"/>
              <a:chExt cx="2584078" cy="965595"/>
            </a:xfrm>
          </p:grpSpPr>
          <p:sp>
            <p:nvSpPr>
              <p:cNvPr id="19" name="TextBox 18"/>
              <p:cNvSpPr txBox="1"/>
              <p:nvPr/>
            </p:nvSpPr>
            <p:spPr>
              <a:xfrm>
                <a:off x="3376683" y="4696209"/>
                <a:ext cx="2584077" cy="465542"/>
              </a:xfrm>
              <a:prstGeom prst="flowChartOffpageConnector">
                <a:avLst/>
              </a:prstGeom>
              <a:noFill/>
            </p:spPr>
            <p:txBody>
              <a:bodyPr wrap="square" rtlCol="0">
                <a:spAutoFit/>
              </a:bodyPr>
              <a:lstStyle/>
              <a:p>
                <a:pPr algn="ctr">
                  <a:defRPr/>
                </a:pPr>
                <a:r>
                  <a:rPr lang="en-US" sz="1836" b="1" kern="0" cap="all" dirty="0">
                    <a:solidFill>
                      <a:srgbClr val="FFFFFF"/>
                    </a:solidFill>
                  </a:rPr>
                  <a:t>Mobile Apps</a:t>
                </a:r>
              </a:p>
            </p:txBody>
          </p:sp>
          <p:sp>
            <p:nvSpPr>
              <p:cNvPr id="20" name="TextBox 19"/>
              <p:cNvSpPr txBox="1"/>
              <p:nvPr/>
            </p:nvSpPr>
            <p:spPr>
              <a:xfrm>
                <a:off x="3376682" y="5069325"/>
                <a:ext cx="2584077" cy="592479"/>
              </a:xfrm>
              <a:prstGeom prst="flowChartOffpageConnector">
                <a:avLst/>
              </a:prstGeom>
              <a:noFill/>
            </p:spPr>
            <p:txBody>
              <a:bodyPr wrap="square" lIns="182854" rIns="182854" rtlCol="0">
                <a:spAutoFit/>
              </a:bodyPr>
              <a:lstStyle/>
              <a:p>
                <a:pPr algn="ctr">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6037" y="2199134"/>
            <a:ext cx="3048251" cy="3048251"/>
          </a:xfrm>
          <a:prstGeom prst="rect">
            <a:avLst/>
          </a:prstGeom>
        </p:spPr>
      </p:pic>
      <p:cxnSp>
        <p:nvCxnSpPr>
          <p:cNvPr id="5" name="Straight Connector 4"/>
          <p:cNvCxnSpPr/>
          <p:nvPr/>
        </p:nvCxnSpPr>
        <p:spPr>
          <a:xfrm flipH="1">
            <a:off x="8454763" y="1177734"/>
            <a:ext cx="18104" cy="5363892"/>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3525" y="3721797"/>
            <a:ext cx="5238683" cy="4569"/>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7734" y="3549812"/>
            <a:ext cx="453612" cy="267139"/>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Title 2"/>
          <p:cNvSpPr txBox="1">
            <a:spLocks/>
          </p:cNvSpPr>
          <p:nvPr/>
        </p:nvSpPr>
        <p:spPr>
          <a:xfrm>
            <a:off x="516386" y="358959"/>
            <a:ext cx="11089958" cy="899537"/>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800" dirty="0">
                <a:solidFill>
                  <a:srgbClr val="FFFFFF"/>
                </a:solidFill>
              </a:rPr>
              <a:t>App Service</a:t>
            </a:r>
            <a:endParaRPr lang="en-US" sz="3200" dirty="0">
              <a:solidFill>
                <a:srgbClr val="FFFFFF"/>
              </a:solidFill>
            </a:endParaRPr>
          </a:p>
        </p:txBody>
      </p:sp>
    </p:spTree>
    <p:extLst>
      <p:ext uri="{BB962C8B-B14F-4D97-AF65-F5344CB8AC3E}">
        <p14:creationId xmlns:p14="http://schemas.microsoft.com/office/powerpoint/2010/main" val="2559287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15040" y="358959"/>
            <a:ext cx="11089958" cy="5030703"/>
            <a:chOff x="526739" y="365660"/>
            <a:chExt cx="11312335" cy="5131579"/>
          </a:xfrm>
        </p:grpSpPr>
        <p:sp>
          <p:nvSpPr>
            <p:cNvPr id="2" name="Rectangle 1"/>
            <p:cNvSpPr/>
            <p:nvPr/>
          </p:nvSpPr>
          <p:spPr bwMode="auto">
            <a:xfrm>
              <a:off x="2653885" y="1637686"/>
              <a:ext cx="2233075" cy="2233075"/>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5031326" y="1637686"/>
              <a:ext cx="2233075" cy="2233075"/>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408765" y="1637686"/>
              <a:ext cx="2233075" cy="2233075"/>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2643725" y="3209565"/>
              <a:ext cx="2243235" cy="474810"/>
            </a:xfrm>
            <a:prstGeom prst="hexagon">
              <a:avLst/>
            </a:prstGeom>
            <a:noFill/>
          </p:spPr>
          <p:txBody>
            <a:bodyPr wrap="square" rtlCol="0">
              <a:spAutoFit/>
            </a:bodyPr>
            <a:lstStyle/>
            <a:p>
              <a:pPr algn="ctr">
                <a:defRPr/>
              </a:pPr>
              <a:r>
                <a:rPr lang="en-US" sz="1836" b="1" kern="0" cap="all" dirty="0">
                  <a:solidFill>
                    <a:srgbClr val="FFFFFF"/>
                  </a:solidFill>
                </a:rPr>
                <a:t>Web Apps</a:t>
              </a:r>
            </a:p>
          </p:txBody>
        </p:sp>
        <p:pic>
          <p:nvPicPr>
            <p:cNvPr id="32" name="Picture 31"/>
            <p:cNvPicPr>
              <a:picLocks noChangeAspect="1"/>
            </p:cNvPicPr>
            <p:nvPr/>
          </p:nvPicPr>
          <p:blipFill>
            <a:blip r:embed="rId3"/>
            <a:stretch>
              <a:fillRect/>
            </a:stretch>
          </p:blipFill>
          <p:spPr>
            <a:xfrm>
              <a:off x="3426516" y="2044605"/>
              <a:ext cx="724385" cy="707495"/>
            </a:xfrm>
            <a:prstGeom prst="rect">
              <a:avLst/>
            </a:prstGeom>
          </p:spPr>
        </p:pic>
        <p:sp>
          <p:nvSpPr>
            <p:cNvPr id="27" name="TextBox 26"/>
            <p:cNvSpPr txBox="1"/>
            <p:nvPr/>
          </p:nvSpPr>
          <p:spPr>
            <a:xfrm>
              <a:off x="5031324" y="3254434"/>
              <a:ext cx="2233078" cy="388129"/>
            </a:xfrm>
            <a:prstGeom prst="rect">
              <a:avLst/>
            </a:prstGeom>
            <a:noFill/>
          </p:spPr>
          <p:txBody>
            <a:bodyPr wrap="square" rtlCol="0">
              <a:spAutoFit/>
            </a:bodyPr>
            <a:lstStyle/>
            <a:p>
              <a:pPr algn="ctr">
                <a:defRPr/>
              </a:pPr>
              <a:r>
                <a:rPr lang="en-US" sz="1836" b="1" kern="0" cap="all" dirty="0">
                  <a:solidFill>
                    <a:srgbClr val="FFFFFF"/>
                  </a:solidFill>
                </a:rPr>
                <a:t>LOGIC Apps</a:t>
              </a:r>
            </a:p>
          </p:txBody>
        </p:sp>
        <p:pic>
          <p:nvPicPr>
            <p:cNvPr id="34" name="Picture 33"/>
            <p:cNvPicPr>
              <a:picLocks noChangeAspect="1"/>
            </p:cNvPicPr>
            <p:nvPr/>
          </p:nvPicPr>
          <p:blipFill>
            <a:blip r:embed="rId4"/>
            <a:stretch>
              <a:fillRect/>
            </a:stretch>
          </p:blipFill>
          <p:spPr>
            <a:xfrm>
              <a:off x="5855045" y="2043154"/>
              <a:ext cx="727877" cy="727065"/>
            </a:xfrm>
            <a:prstGeom prst="rect">
              <a:avLst/>
            </a:prstGeom>
          </p:spPr>
        </p:pic>
        <p:sp>
          <p:nvSpPr>
            <p:cNvPr id="19" name="TextBox 18"/>
            <p:cNvSpPr txBox="1"/>
            <p:nvPr/>
          </p:nvSpPr>
          <p:spPr>
            <a:xfrm>
              <a:off x="7408766" y="3264164"/>
              <a:ext cx="2243236" cy="474810"/>
            </a:xfrm>
            <a:prstGeom prst="flowChartOffpageConnector">
              <a:avLst/>
            </a:prstGeom>
            <a:noFill/>
          </p:spPr>
          <p:txBody>
            <a:bodyPr wrap="square" rtlCol="0">
              <a:spAutoFit/>
            </a:bodyPr>
            <a:lstStyle/>
            <a:p>
              <a:pPr algn="ctr">
                <a:defRPr/>
              </a:pPr>
              <a:r>
                <a:rPr lang="en-US" sz="1836" b="1" kern="0" cap="all" dirty="0">
                  <a:solidFill>
                    <a:srgbClr val="FFFFFF"/>
                  </a:solidFill>
                </a:rPr>
                <a:t>Mobile Apps</a:t>
              </a:r>
            </a:p>
          </p:txBody>
        </p:sp>
        <p:pic>
          <p:nvPicPr>
            <p:cNvPr id="36" name="Picture 35"/>
            <p:cNvPicPr>
              <a:picLocks noChangeAspect="1"/>
            </p:cNvPicPr>
            <p:nvPr/>
          </p:nvPicPr>
          <p:blipFill>
            <a:blip r:embed="rId5"/>
            <a:stretch>
              <a:fillRect/>
            </a:stretch>
          </p:blipFill>
          <p:spPr>
            <a:xfrm>
              <a:off x="8262258" y="2047127"/>
              <a:ext cx="505992" cy="726554"/>
            </a:xfrm>
            <a:prstGeom prst="rect">
              <a:avLst/>
            </a:prstGeom>
          </p:spPr>
        </p:pic>
        <p:sp>
          <p:nvSpPr>
            <p:cNvPr id="29" name="Title 2"/>
            <p:cNvSpPr txBox="1">
              <a:spLocks/>
            </p:cNvSpPr>
            <p:nvPr/>
          </p:nvSpPr>
          <p:spPr>
            <a:xfrm>
              <a:off x="526739" y="365660"/>
              <a:ext cx="11312335" cy="917575"/>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800" dirty="0">
                  <a:solidFill>
                    <a:srgbClr val="FFFFFF"/>
                  </a:solidFill>
                </a:rPr>
                <a:t>App Service</a:t>
              </a:r>
              <a:endParaRPr lang="en-US" sz="3200" dirty="0">
                <a:solidFill>
                  <a:srgbClr val="FFFFFF"/>
                </a:solidFill>
              </a:endParaRPr>
            </a:p>
          </p:txBody>
        </p:sp>
        <p:sp>
          <p:nvSpPr>
            <p:cNvPr id="35" name="Rectangle 34"/>
            <p:cNvSpPr/>
            <p:nvPr/>
          </p:nvSpPr>
          <p:spPr bwMode="auto">
            <a:xfrm>
              <a:off x="2643725" y="3994806"/>
              <a:ext cx="7008276" cy="1502433"/>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06297" y="4203769"/>
              <a:ext cx="683133" cy="683133"/>
            </a:xfrm>
            <a:prstGeom prst="rect">
              <a:avLst/>
            </a:prstGeom>
            <a:noFill/>
          </p:spPr>
        </p:pic>
        <p:sp>
          <p:nvSpPr>
            <p:cNvPr id="38" name="TextBox 37"/>
            <p:cNvSpPr txBox="1"/>
            <p:nvPr/>
          </p:nvSpPr>
          <p:spPr>
            <a:xfrm>
              <a:off x="5253310" y="4948471"/>
              <a:ext cx="1789106" cy="474810"/>
            </a:xfrm>
            <a:prstGeom prst="flowChartOffpageConnector">
              <a:avLst/>
            </a:prstGeom>
            <a:noFill/>
          </p:spPr>
          <p:txBody>
            <a:bodyPr wrap="square" rtlCol="0">
              <a:spAutoFit/>
            </a:bodyPr>
            <a:lstStyle/>
            <a:p>
              <a:pPr algn="ctr">
                <a:defRPr/>
              </a:pPr>
              <a:r>
                <a:rPr lang="en-US" sz="1836" b="1" kern="0" cap="all" dirty="0" err="1">
                  <a:solidFill>
                    <a:srgbClr val="FFFFFF"/>
                  </a:solidFill>
                </a:rPr>
                <a:t>Api</a:t>
              </a:r>
              <a:r>
                <a:rPr lang="en-US" sz="1836" b="1" kern="0" cap="all" dirty="0">
                  <a:solidFill>
                    <a:srgbClr val="FFFFFF"/>
                  </a:solidFill>
                </a:rPr>
                <a:t> Apps</a:t>
              </a:r>
            </a:p>
          </p:txBody>
        </p:sp>
      </p:grpSp>
      <p:grpSp>
        <p:nvGrpSpPr>
          <p:cNvPr id="6" name="Group 5"/>
          <p:cNvGrpSpPr/>
          <p:nvPr/>
        </p:nvGrpSpPr>
        <p:grpSpPr>
          <a:xfrm>
            <a:off x="8458573" y="487"/>
            <a:ext cx="3733427" cy="6857027"/>
            <a:chOff x="8628185" y="0"/>
            <a:chExt cx="3808290" cy="6994525"/>
          </a:xfrm>
        </p:grpSpPr>
        <p:sp>
          <p:nvSpPr>
            <p:cNvPr id="4" name="Rectangle 3"/>
            <p:cNvSpPr/>
            <p:nvPr/>
          </p:nvSpPr>
          <p:spPr bwMode="auto">
            <a:xfrm>
              <a:off x="8628185" y="0"/>
              <a:ext cx="380829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Title 3"/>
            <p:cNvSpPr txBox="1">
              <a:spLocks/>
            </p:cNvSpPr>
            <p:nvPr/>
          </p:nvSpPr>
          <p:spPr>
            <a:xfrm>
              <a:off x="8964153" y="639287"/>
              <a:ext cx="3157509" cy="917575"/>
            </a:xfrm>
            <a:prstGeom prst="rect">
              <a:avLst/>
            </a:prstGeom>
          </p:spPr>
          <p:txBody>
            <a:bodyPr/>
            <a:lstStyle>
              <a:lvl1pPr algn="l" defTabSz="932293" rtl="0" eaLnBrk="1" latinLnBrk="0" hangingPunct="1">
                <a:lnSpc>
                  <a:spcPct val="90000"/>
                </a:lnSpc>
                <a:spcBef>
                  <a:spcPct val="0"/>
                </a:spcBef>
                <a:buNone/>
                <a:defRPr lang="en-US" sz="5199" b="0" kern="1200" cap="none" spc="-102" baseline="0" dirty="0" smtClean="0">
                  <a:ln w="3175">
                    <a:noFill/>
                  </a:ln>
                  <a:solidFill>
                    <a:schemeClr val="bg1"/>
                  </a:solidFill>
                  <a:effectLst/>
                  <a:latin typeface="+mj-lt"/>
                  <a:ea typeface="+mn-ea"/>
                  <a:cs typeface="Segoe UI" pitchFamily="34" charset="0"/>
                </a:defRPr>
              </a:lvl1pPr>
            </a:lstStyle>
            <a:p>
              <a:r>
                <a:rPr sz="2745">
                  <a:solidFill>
                    <a:srgbClr val="00188F">
                      <a:lumMod val="20000"/>
                      <a:lumOff val="80000"/>
                    </a:srgbClr>
                  </a:solidFill>
                  <a:latin typeface="Segoe UI Semilight" panose="020B0402040204020203" pitchFamily="34" charset="0"/>
                  <a:cs typeface="Segoe UI Semilight" panose="020B0402040204020203" pitchFamily="34" charset="0"/>
                </a:rPr>
                <a:t>End-to-end car dealership example</a:t>
              </a:r>
              <a:endParaRPr sz="2745">
                <a:solidFill>
                  <a:srgbClr val="00188F">
                    <a:lumMod val="20000"/>
                    <a:lumOff val="80000"/>
                  </a:srgbClr>
                </a:solidFill>
                <a:latin typeface="Segoe UI Semilight" panose="020B0402040204020203" pitchFamily="34" charset="0"/>
                <a:cs typeface="Segoe UI Semilight" panose="020B0402040204020203" pitchFamily="34" charset="0"/>
              </a:endParaRPr>
            </a:p>
          </p:txBody>
        </p:sp>
        <p:sp>
          <p:nvSpPr>
            <p:cNvPr id="45" name="Content Placeholder 1"/>
            <p:cNvSpPr txBox="1">
              <a:spLocks/>
            </p:cNvSpPr>
            <p:nvPr/>
          </p:nvSpPr>
          <p:spPr>
            <a:xfrm>
              <a:off x="8964153" y="1946406"/>
              <a:ext cx="3288193" cy="1892061"/>
            </a:xfrm>
            <a:prstGeom prst="rect">
              <a:avLst/>
            </a:prstGeom>
            <a:noFill/>
          </p:spPr>
          <p:txBody>
            <a:bodyPr>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5453" lvl="1" indent="-275453" defTabSz="914225">
                <a:lnSpc>
                  <a:spcPct val="100000"/>
                </a:lnSpc>
                <a:spcBef>
                  <a:spcPts val="0"/>
                </a:spcBef>
                <a:spcAft>
                  <a:spcPts val="1765"/>
                </a:spcAft>
                <a:buClr>
                  <a:srgbClr val="00188F">
                    <a:lumMod val="60000"/>
                    <a:lumOff val="40000"/>
                  </a:srgbClr>
                </a:buClr>
                <a:buFont typeface="+mj-lt"/>
                <a:buAutoNum type="arabicPeriod"/>
                <a:defRPr/>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Customer book appointment</a:t>
              </a:r>
            </a:p>
            <a:p>
              <a:pPr marL="275453" lvl="1" indent="-275453" defTabSz="914225">
                <a:lnSpc>
                  <a:spcPct val="100000"/>
                </a:lnSpc>
                <a:spcBef>
                  <a:spcPts val="0"/>
                </a:spcBef>
                <a:spcAft>
                  <a:spcPts val="1765"/>
                </a:spcAft>
                <a:buClr>
                  <a:srgbClr val="00188F">
                    <a:lumMod val="60000"/>
                    <a:lumOff val="40000"/>
                  </a:srgbClr>
                </a:buClr>
                <a:buFont typeface="+mj-lt"/>
                <a:buAutoNum type="arabicPeriod"/>
                <a:defRPr/>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Service Advisor assigns a technician</a:t>
              </a:r>
            </a:p>
            <a:p>
              <a:pPr marL="275453" lvl="1" indent="-275453" defTabSz="914225">
                <a:lnSpc>
                  <a:spcPct val="100000"/>
                </a:lnSpc>
                <a:spcBef>
                  <a:spcPts val="0"/>
                </a:spcBef>
                <a:spcAft>
                  <a:spcPts val="1765"/>
                </a:spcAft>
                <a:buClr>
                  <a:srgbClr val="00188F">
                    <a:lumMod val="60000"/>
                    <a:lumOff val="40000"/>
                  </a:srgbClr>
                </a:buClr>
                <a:buFont typeface="+mj-lt"/>
                <a:buAutoNum type="arabicPeriod"/>
                <a:defRPr/>
              </a:pPr>
              <a:r>
                <a:rPr lang="en-US" sz="2353"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Service Technician closes out service work</a:t>
              </a:r>
            </a:p>
          </p:txBody>
        </p:sp>
      </p:grpSp>
    </p:spTree>
    <p:extLst>
      <p:ext uri="{BB962C8B-B14F-4D97-AF65-F5344CB8AC3E}">
        <p14:creationId xmlns:p14="http://schemas.microsoft.com/office/powerpoint/2010/main" val="3829877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fill="hold" nodeType="clickEffect">
                                  <p:stCondLst>
                                    <p:cond delay="0"/>
                                  </p:stCondLst>
                                  <p:childTnLst>
                                    <p:animMotion origin="layout" path="M -4.07965E-6 -4.12619E-6 L -0.12662 -4.12619E-6 " pathEditMode="relative" rAng="0" ptsTypes="AA">
                                      <p:cBhvr>
                                        <p:cTn id="6" dur="1000" fill="hold"/>
                                        <p:tgtEl>
                                          <p:spTgt spid="3"/>
                                        </p:tgtEl>
                                        <p:attrNameLst>
                                          <p:attrName>ppt_x</p:attrName>
                                          <p:attrName>ppt_y</p:attrName>
                                        </p:attrNameLst>
                                      </p:cBhvr>
                                      <p:rCtr x="-6331" y="0"/>
                                    </p:animMotion>
                                  </p:childTnLst>
                                </p:cTn>
                              </p:par>
                              <p:par>
                                <p:cTn id="7" presetID="12" presetClass="entr" presetSubtype="2"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 calcmode="lin" valueType="num">
                                      <p:cBhvr additive="base">
                                        <p:cTn id="9" dur="1000"/>
                                        <p:tgtEl>
                                          <p:spTgt spid="6"/>
                                        </p:tgtEl>
                                        <p:attrNameLst>
                                          <p:attrName>ppt_x</p:attrName>
                                        </p:attrNameLst>
                                      </p:cBhvr>
                                      <p:tavLst>
                                        <p:tav tm="0">
                                          <p:val>
                                            <p:strVal val="#ppt_x+#ppt_w*1.125000"/>
                                          </p:val>
                                        </p:tav>
                                        <p:tav tm="100000">
                                          <p:val>
                                            <p:strVal val="#ppt_x"/>
                                          </p:val>
                                        </p:tav>
                                      </p:tavLst>
                                    </p:anim>
                                    <p:animEffect transition="in" filter="wipe(left)">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p:cNvGrpSpPr/>
          <p:nvPr/>
        </p:nvGrpSpPr>
        <p:grpSpPr>
          <a:xfrm>
            <a:off x="516386" y="358959"/>
            <a:ext cx="11089958" cy="5030703"/>
            <a:chOff x="526739" y="365660"/>
            <a:chExt cx="11312335" cy="5131579"/>
          </a:xfrm>
        </p:grpSpPr>
        <p:sp>
          <p:nvSpPr>
            <p:cNvPr id="87" name="Rectangle 86"/>
            <p:cNvSpPr/>
            <p:nvPr/>
          </p:nvSpPr>
          <p:spPr bwMode="auto">
            <a:xfrm>
              <a:off x="2653885" y="1637686"/>
              <a:ext cx="2233075" cy="2233075"/>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5031326" y="1637686"/>
              <a:ext cx="2233075" cy="2233075"/>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a:off x="7408765" y="1637686"/>
              <a:ext cx="2233075" cy="2233075"/>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0" name="TextBox 89"/>
            <p:cNvSpPr txBox="1"/>
            <p:nvPr/>
          </p:nvSpPr>
          <p:spPr>
            <a:xfrm>
              <a:off x="2643725" y="3209565"/>
              <a:ext cx="2243235" cy="474810"/>
            </a:xfrm>
            <a:prstGeom prst="hexagon">
              <a:avLst/>
            </a:prstGeom>
            <a:noFill/>
          </p:spPr>
          <p:txBody>
            <a:bodyPr wrap="square" rtlCol="0">
              <a:spAutoFit/>
            </a:bodyPr>
            <a:lstStyle/>
            <a:p>
              <a:pPr algn="ctr">
                <a:defRPr/>
              </a:pPr>
              <a:r>
                <a:rPr lang="en-US" sz="1836" b="1" kern="0" cap="all" dirty="0">
                  <a:solidFill>
                    <a:srgbClr val="FFFFFF"/>
                  </a:solidFill>
                </a:rPr>
                <a:t>Web Apps</a:t>
              </a:r>
            </a:p>
          </p:txBody>
        </p:sp>
        <p:pic>
          <p:nvPicPr>
            <p:cNvPr id="91" name="Picture 90"/>
            <p:cNvPicPr>
              <a:picLocks noChangeAspect="1"/>
            </p:cNvPicPr>
            <p:nvPr/>
          </p:nvPicPr>
          <p:blipFill>
            <a:blip r:embed="rId3"/>
            <a:stretch>
              <a:fillRect/>
            </a:stretch>
          </p:blipFill>
          <p:spPr>
            <a:xfrm>
              <a:off x="3426516" y="2044605"/>
              <a:ext cx="724385" cy="707495"/>
            </a:xfrm>
            <a:prstGeom prst="rect">
              <a:avLst/>
            </a:prstGeom>
          </p:spPr>
        </p:pic>
        <p:sp>
          <p:nvSpPr>
            <p:cNvPr id="92" name="TextBox 91"/>
            <p:cNvSpPr txBox="1"/>
            <p:nvPr/>
          </p:nvSpPr>
          <p:spPr>
            <a:xfrm>
              <a:off x="5031324" y="3254434"/>
              <a:ext cx="2233078" cy="388129"/>
            </a:xfrm>
            <a:prstGeom prst="rect">
              <a:avLst/>
            </a:prstGeom>
            <a:noFill/>
          </p:spPr>
          <p:txBody>
            <a:bodyPr wrap="square" rtlCol="0">
              <a:spAutoFit/>
            </a:bodyPr>
            <a:lstStyle/>
            <a:p>
              <a:pPr algn="ctr">
                <a:defRPr/>
              </a:pPr>
              <a:r>
                <a:rPr lang="en-US" sz="1836" b="1" kern="0" cap="all" dirty="0">
                  <a:solidFill>
                    <a:srgbClr val="FFFFFF"/>
                  </a:solidFill>
                </a:rPr>
                <a:t>LOGIC Apps</a:t>
              </a:r>
            </a:p>
          </p:txBody>
        </p:sp>
        <p:pic>
          <p:nvPicPr>
            <p:cNvPr id="93" name="Picture 92"/>
            <p:cNvPicPr>
              <a:picLocks noChangeAspect="1"/>
            </p:cNvPicPr>
            <p:nvPr/>
          </p:nvPicPr>
          <p:blipFill>
            <a:blip r:embed="rId4"/>
            <a:stretch>
              <a:fillRect/>
            </a:stretch>
          </p:blipFill>
          <p:spPr>
            <a:xfrm>
              <a:off x="5855045" y="2043154"/>
              <a:ext cx="727877" cy="727065"/>
            </a:xfrm>
            <a:prstGeom prst="rect">
              <a:avLst/>
            </a:prstGeom>
          </p:spPr>
        </p:pic>
        <p:sp>
          <p:nvSpPr>
            <p:cNvPr id="94" name="TextBox 93"/>
            <p:cNvSpPr txBox="1"/>
            <p:nvPr/>
          </p:nvSpPr>
          <p:spPr>
            <a:xfrm>
              <a:off x="7408766" y="3264164"/>
              <a:ext cx="2243236" cy="474810"/>
            </a:xfrm>
            <a:prstGeom prst="flowChartOffpageConnector">
              <a:avLst/>
            </a:prstGeom>
            <a:noFill/>
          </p:spPr>
          <p:txBody>
            <a:bodyPr wrap="square" rtlCol="0">
              <a:spAutoFit/>
            </a:bodyPr>
            <a:lstStyle/>
            <a:p>
              <a:pPr algn="ctr">
                <a:defRPr/>
              </a:pPr>
              <a:r>
                <a:rPr lang="en-US" sz="1836" b="1" kern="0" cap="all" dirty="0">
                  <a:solidFill>
                    <a:srgbClr val="FFFFFF"/>
                  </a:solidFill>
                </a:rPr>
                <a:t>Mobile Apps</a:t>
              </a:r>
            </a:p>
          </p:txBody>
        </p:sp>
        <p:pic>
          <p:nvPicPr>
            <p:cNvPr id="95" name="Picture 94"/>
            <p:cNvPicPr>
              <a:picLocks noChangeAspect="1"/>
            </p:cNvPicPr>
            <p:nvPr/>
          </p:nvPicPr>
          <p:blipFill>
            <a:blip r:embed="rId5"/>
            <a:stretch>
              <a:fillRect/>
            </a:stretch>
          </p:blipFill>
          <p:spPr>
            <a:xfrm>
              <a:off x="8262258" y="2047127"/>
              <a:ext cx="505992" cy="726554"/>
            </a:xfrm>
            <a:prstGeom prst="rect">
              <a:avLst/>
            </a:prstGeom>
          </p:spPr>
        </p:pic>
        <p:sp>
          <p:nvSpPr>
            <p:cNvPr id="96" name="Title 2"/>
            <p:cNvSpPr txBox="1">
              <a:spLocks/>
            </p:cNvSpPr>
            <p:nvPr/>
          </p:nvSpPr>
          <p:spPr>
            <a:xfrm>
              <a:off x="526739" y="365660"/>
              <a:ext cx="11312335" cy="917575"/>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800" dirty="0">
                  <a:solidFill>
                    <a:srgbClr val="FFFFFF"/>
                  </a:solidFill>
                </a:rPr>
                <a:t>App Service</a:t>
              </a:r>
              <a:endParaRPr lang="en-US" sz="3200" dirty="0">
                <a:solidFill>
                  <a:srgbClr val="FFFFFF"/>
                </a:solidFill>
              </a:endParaRPr>
            </a:p>
          </p:txBody>
        </p:sp>
        <p:sp>
          <p:nvSpPr>
            <p:cNvPr id="97" name="Rectangle 96"/>
            <p:cNvSpPr/>
            <p:nvPr/>
          </p:nvSpPr>
          <p:spPr bwMode="auto">
            <a:xfrm>
              <a:off x="2643725" y="3994806"/>
              <a:ext cx="7008276" cy="1502433"/>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98" name="Picture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06297" y="4203769"/>
              <a:ext cx="683133" cy="683133"/>
            </a:xfrm>
            <a:prstGeom prst="rect">
              <a:avLst/>
            </a:prstGeom>
            <a:noFill/>
          </p:spPr>
        </p:pic>
        <p:sp>
          <p:nvSpPr>
            <p:cNvPr id="99" name="TextBox 98"/>
            <p:cNvSpPr txBox="1"/>
            <p:nvPr/>
          </p:nvSpPr>
          <p:spPr>
            <a:xfrm>
              <a:off x="5253310" y="4948471"/>
              <a:ext cx="1789106" cy="474810"/>
            </a:xfrm>
            <a:prstGeom prst="flowChartOffpageConnector">
              <a:avLst/>
            </a:prstGeom>
            <a:noFill/>
          </p:spPr>
          <p:txBody>
            <a:bodyPr wrap="square" rtlCol="0">
              <a:spAutoFit/>
            </a:bodyPr>
            <a:lstStyle/>
            <a:p>
              <a:pPr algn="ctr">
                <a:defRPr/>
              </a:pPr>
              <a:r>
                <a:rPr lang="en-US" sz="1836" b="1" kern="0" cap="all" dirty="0" err="1">
                  <a:solidFill>
                    <a:srgbClr val="FFFFFF"/>
                  </a:solidFill>
                </a:rPr>
                <a:t>Api</a:t>
              </a:r>
              <a:r>
                <a:rPr lang="en-US" sz="1836" b="1" kern="0" cap="all" dirty="0">
                  <a:solidFill>
                    <a:srgbClr val="FFFFFF"/>
                  </a:solidFill>
                </a:rPr>
                <a:t> Apps</a:t>
              </a:r>
            </a:p>
          </p:txBody>
        </p:sp>
      </p:grpSp>
      <p:grpSp>
        <p:nvGrpSpPr>
          <p:cNvPr id="100" name="Group 99"/>
          <p:cNvGrpSpPr/>
          <p:nvPr/>
        </p:nvGrpSpPr>
        <p:grpSpPr>
          <a:xfrm>
            <a:off x="215130" y="268249"/>
            <a:ext cx="11764366" cy="6339386"/>
            <a:chOff x="219443" y="273131"/>
            <a:chExt cx="12000266" cy="6466504"/>
          </a:xfrm>
        </p:grpSpPr>
        <p:sp>
          <p:nvSpPr>
            <p:cNvPr id="35" name="Rectangle 34"/>
            <p:cNvSpPr/>
            <p:nvPr/>
          </p:nvSpPr>
          <p:spPr bwMode="auto">
            <a:xfrm>
              <a:off x="219443" y="4348026"/>
              <a:ext cx="12000266" cy="2391609"/>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9443" y="273131"/>
              <a:ext cx="3937658" cy="3978020"/>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250747" y="273131"/>
              <a:ext cx="3937658" cy="3978020"/>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282051" y="273131"/>
              <a:ext cx="3937658" cy="3978020"/>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1" name="Group 100"/>
          <p:cNvGrpSpPr/>
          <p:nvPr/>
        </p:nvGrpSpPr>
        <p:grpSpPr>
          <a:xfrm>
            <a:off x="418336" y="430390"/>
            <a:ext cx="2820305" cy="693587"/>
            <a:chOff x="426724" y="438523"/>
            <a:chExt cx="2876858" cy="707495"/>
          </a:xfrm>
        </p:grpSpPr>
        <p:sp>
          <p:nvSpPr>
            <p:cNvPr id="23" name="TextBox 22"/>
            <p:cNvSpPr txBox="1"/>
            <p:nvPr/>
          </p:nvSpPr>
          <p:spPr>
            <a:xfrm>
              <a:off x="1060347" y="483493"/>
              <a:ext cx="2243235" cy="582216"/>
            </a:xfrm>
            <a:prstGeom prst="hexagon">
              <a:avLst/>
            </a:prstGeom>
            <a:noFill/>
          </p:spPr>
          <p:txBody>
            <a:bodyPr wrap="square" rtlCol="0">
              <a:spAutoFit/>
            </a:bodyPr>
            <a:lstStyle/>
            <a:p>
              <a:pPr>
                <a:defRPr/>
              </a:pPr>
              <a:r>
                <a:rPr lang="en-US" sz="2353" kern="0" cap="all" dirty="0">
                  <a:solidFill>
                    <a:srgbClr val="FFFFFF"/>
                  </a:solidFill>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433951" y="420797"/>
            <a:ext cx="2990863" cy="712772"/>
            <a:chOff x="4522860" y="428738"/>
            <a:chExt cx="3050836" cy="727065"/>
          </a:xfrm>
        </p:grpSpPr>
        <p:sp>
          <p:nvSpPr>
            <p:cNvPr id="27" name="TextBox 26"/>
            <p:cNvSpPr txBox="1"/>
            <p:nvPr/>
          </p:nvSpPr>
          <p:spPr>
            <a:xfrm>
              <a:off x="5340618" y="561437"/>
              <a:ext cx="2233078" cy="461665"/>
            </a:xfrm>
            <a:prstGeom prst="rect">
              <a:avLst/>
            </a:prstGeom>
            <a:noFill/>
          </p:spPr>
          <p:txBody>
            <a:bodyPr wrap="square" rtlCol="0">
              <a:spAutoFit/>
            </a:bodyPr>
            <a:lstStyle/>
            <a:p>
              <a:pPr>
                <a:defRPr/>
              </a:pPr>
              <a:r>
                <a:rPr lang="en-US" sz="2353" kern="0" cap="all" dirty="0">
                  <a:solidFill>
                    <a:srgbClr val="FFFFFF"/>
                  </a:solidFill>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421047"/>
            <a:ext cx="2786989" cy="712271"/>
            <a:chOff x="8498659" y="428993"/>
            <a:chExt cx="2842874" cy="726554"/>
          </a:xfrm>
        </p:grpSpPr>
        <p:sp>
          <p:nvSpPr>
            <p:cNvPr id="19" name="TextBox 18"/>
            <p:cNvSpPr txBox="1"/>
            <p:nvPr/>
          </p:nvSpPr>
          <p:spPr>
            <a:xfrm>
              <a:off x="9098297" y="572732"/>
              <a:ext cx="2243236" cy="575605"/>
            </a:xfrm>
            <a:prstGeom prst="flowChartOffpageConnector">
              <a:avLst/>
            </a:prstGeom>
            <a:noFill/>
          </p:spPr>
          <p:txBody>
            <a:bodyPr wrap="square" rtlCol="0">
              <a:spAutoFit/>
            </a:bodyPr>
            <a:lstStyle/>
            <a:p>
              <a:pPr>
                <a:defRPr/>
              </a:pPr>
              <a:r>
                <a:rPr lang="en-US" sz="2353" kern="0" cap="all" dirty="0">
                  <a:solidFill>
                    <a:srgbClr val="FFFFFF"/>
                  </a:solidFill>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3" y="4489047"/>
            <a:ext cx="2569699" cy="815763"/>
            <a:chOff x="495655" y="4578565"/>
            <a:chExt cx="2621227"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27776" y="4661828"/>
              <a:ext cx="1789106" cy="575604"/>
            </a:xfrm>
            <a:prstGeom prst="flowChartOffpageConnector">
              <a:avLst/>
            </a:prstGeom>
            <a:noFill/>
          </p:spPr>
          <p:txBody>
            <a:bodyPr wrap="square" rtlCol="0">
              <a:spAutoFit/>
            </a:bodyPr>
            <a:lstStyle/>
            <a:p>
              <a:pPr>
                <a:defRPr/>
              </a:pPr>
              <a:r>
                <a:rPr lang="en-US" sz="2353" kern="0" cap="all" dirty="0" err="1">
                  <a:solidFill>
                    <a:srgbClr val="FFFFFF"/>
                  </a:solidFill>
                  <a:cs typeface="Segoe UI Semilight" panose="020B0402040204020203" pitchFamily="34" charset="0"/>
                </a:rPr>
                <a:t>Api</a:t>
              </a:r>
              <a:r>
                <a:rPr lang="en-US" sz="2353" kern="0" cap="all" dirty="0">
                  <a:solidFill>
                    <a:srgbClr val="FFFFFF"/>
                  </a:solidFill>
                  <a:cs typeface="Segoe UI Semilight" panose="020B0402040204020203" pitchFamily="34" charset="0"/>
                </a:rPr>
                <a:t> Apps</a:t>
              </a:r>
            </a:p>
          </p:txBody>
        </p:sp>
      </p:grpSp>
      <p:grpSp>
        <p:nvGrpSpPr>
          <p:cNvPr id="10" name="Group 9"/>
          <p:cNvGrpSpPr/>
          <p:nvPr/>
        </p:nvGrpSpPr>
        <p:grpSpPr>
          <a:xfrm>
            <a:off x="5578421" y="4945657"/>
            <a:ext cx="6093293" cy="1108608"/>
            <a:chOff x="7841950" y="5151209"/>
            <a:chExt cx="4063805" cy="739365"/>
          </a:xfrm>
        </p:grpSpPr>
        <p:grpSp>
          <p:nvGrpSpPr>
            <p:cNvPr id="5" name="Group 4"/>
            <p:cNvGrpSpPr/>
            <p:nvPr/>
          </p:nvGrpSpPr>
          <p:grpSpPr>
            <a:xfrm>
              <a:off x="7841950" y="5151209"/>
              <a:ext cx="739365" cy="739365"/>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8684447" y="5151209"/>
              <a:ext cx="739365" cy="739365"/>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grpSp>
          <p:nvGrpSpPr>
            <p:cNvPr id="6" name="Group 5"/>
            <p:cNvGrpSpPr/>
            <p:nvPr/>
          </p:nvGrpSpPr>
          <p:grpSpPr>
            <a:xfrm>
              <a:off x="9503844" y="5151209"/>
              <a:ext cx="739365" cy="739365"/>
              <a:chOff x="3399241" y="2146998"/>
              <a:chExt cx="739365" cy="739365"/>
            </a:xfrm>
          </p:grpSpPr>
          <p:sp>
            <p:nvSpPr>
              <p:cNvPr id="42" name="Rectangle 41"/>
              <p:cNvSpPr/>
              <p:nvPr/>
            </p:nvSpPr>
            <p:spPr bwMode="auto">
              <a:xfrm>
                <a:off x="3399241" y="2146998"/>
                <a:ext cx="739365" cy="739365"/>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 name="Picture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01750" y="2256827"/>
                <a:ext cx="549690" cy="549690"/>
              </a:xfrm>
              <a:prstGeom prst="rect">
                <a:avLst/>
              </a:prstGeom>
            </p:spPr>
          </p:pic>
        </p:grpSp>
        <p:sp>
          <p:nvSpPr>
            <p:cNvPr id="45" name="Rectangle 44"/>
            <p:cNvSpPr/>
            <p:nvPr/>
          </p:nvSpPr>
          <p:spPr bwMode="auto">
            <a:xfrm>
              <a:off x="10335117" y="5151209"/>
              <a:ext cx="739365" cy="73936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1166390" y="5151209"/>
              <a:ext cx="739365" cy="739365"/>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grpSp>
        <p:nvGrpSpPr>
          <p:cNvPr id="50" name="Group 49"/>
          <p:cNvGrpSpPr/>
          <p:nvPr/>
        </p:nvGrpSpPr>
        <p:grpSpPr>
          <a:xfrm>
            <a:off x="637099" y="1659446"/>
            <a:ext cx="1318985" cy="1253508"/>
            <a:chOff x="435445" y="1073442"/>
            <a:chExt cx="1345433" cy="1278643"/>
          </a:xfrm>
        </p:grpSpPr>
        <p:pic>
          <p:nvPicPr>
            <p:cNvPr id="51" name="Picture 50"/>
            <p:cNvPicPr>
              <a:picLocks noChangeAspect="1"/>
            </p:cNvPicPr>
            <p:nvPr/>
          </p:nvPicPr>
          <p:blipFill>
            <a:blip r:embed="rId10"/>
            <a:stretch>
              <a:fillRect/>
            </a:stretch>
          </p:blipFill>
          <p:spPr>
            <a:xfrm>
              <a:off x="477568" y="1073442"/>
              <a:ext cx="1247342" cy="910893"/>
            </a:xfrm>
            <a:prstGeom prst="rect">
              <a:avLst/>
            </a:prstGeom>
          </p:spPr>
        </p:pic>
        <p:sp>
          <p:nvSpPr>
            <p:cNvPr id="52" name="TextBox 51"/>
            <p:cNvSpPr txBox="1"/>
            <p:nvPr/>
          </p:nvSpPr>
          <p:spPr>
            <a:xfrm>
              <a:off x="435445" y="2044308"/>
              <a:ext cx="1345433" cy="307777"/>
            </a:xfrm>
            <a:prstGeom prst="rect">
              <a:avLst/>
            </a:prstGeom>
            <a:noFill/>
          </p:spPr>
          <p:txBody>
            <a:bodyPr wrap="none" rtlCol="0">
              <a:spAutoFit/>
            </a:bodyPr>
            <a:lstStyle/>
            <a:p>
              <a:pPr algn="ctr" defTabSz="914367"/>
              <a:r>
                <a:rPr lang="en-US" sz="1372" b="1" dirty="0">
                  <a:solidFill>
                    <a:srgbClr val="FFFFFF"/>
                  </a:solidFill>
                  <a:cs typeface="Segoe UI Light" panose="020B0502040204020203" pitchFamily="34" charset="0"/>
                </a:rPr>
                <a:t>Customer site</a:t>
              </a:r>
            </a:p>
          </p:txBody>
        </p:sp>
      </p:grpSp>
      <p:grpSp>
        <p:nvGrpSpPr>
          <p:cNvPr id="9" name="Group 8"/>
          <p:cNvGrpSpPr/>
          <p:nvPr/>
        </p:nvGrpSpPr>
        <p:grpSpPr>
          <a:xfrm>
            <a:off x="2378051" y="1657005"/>
            <a:ext cx="1462556" cy="1255214"/>
            <a:chOff x="5473637" y="1689735"/>
            <a:chExt cx="1491883" cy="1280384"/>
          </a:xfrm>
        </p:grpSpPr>
        <p:pic>
          <p:nvPicPr>
            <p:cNvPr id="53" name="Picture 52"/>
            <p:cNvPicPr>
              <a:picLocks noChangeAspect="1"/>
            </p:cNvPicPr>
            <p:nvPr/>
          </p:nvPicPr>
          <p:blipFill>
            <a:blip r:embed="rId11"/>
            <a:stretch>
              <a:fillRect/>
            </a:stretch>
          </p:blipFill>
          <p:spPr>
            <a:xfrm>
              <a:off x="5600239" y="1689735"/>
              <a:ext cx="1238673" cy="909814"/>
            </a:xfrm>
            <a:prstGeom prst="rect">
              <a:avLst/>
            </a:prstGeom>
          </p:spPr>
        </p:pic>
        <p:sp>
          <p:nvSpPr>
            <p:cNvPr id="54" name="TextBox 53"/>
            <p:cNvSpPr txBox="1"/>
            <p:nvPr/>
          </p:nvSpPr>
          <p:spPr>
            <a:xfrm>
              <a:off x="5473637" y="2662342"/>
              <a:ext cx="1491883" cy="307777"/>
            </a:xfrm>
            <a:prstGeom prst="rect">
              <a:avLst/>
            </a:prstGeom>
            <a:noFill/>
          </p:spPr>
          <p:txBody>
            <a:bodyPr wrap="none" rtlCol="0">
              <a:spAutoFit/>
            </a:bodyPr>
            <a:lstStyle/>
            <a:p>
              <a:pPr algn="ctr" defTabSz="914367"/>
              <a:r>
                <a:rPr lang="en-US" sz="1372" b="1" dirty="0">
                  <a:solidFill>
                    <a:srgbClr val="FFFFFF"/>
                  </a:solidFill>
                  <a:cs typeface="Segoe UI Light" panose="020B0502040204020203" pitchFamily="34" charset="0"/>
                </a:rPr>
                <a:t>Service Advisor</a:t>
              </a:r>
            </a:p>
          </p:txBody>
        </p:sp>
      </p:grpSp>
      <p:grpSp>
        <p:nvGrpSpPr>
          <p:cNvPr id="105" name="Group 104"/>
          <p:cNvGrpSpPr/>
          <p:nvPr/>
        </p:nvGrpSpPr>
        <p:grpSpPr>
          <a:xfrm>
            <a:off x="9299961" y="1623802"/>
            <a:ext cx="1438104" cy="1288418"/>
            <a:chOff x="8649002" y="1655866"/>
            <a:chExt cx="1466941" cy="1314253"/>
          </a:xfrm>
        </p:grpSpPr>
        <p:sp>
          <p:nvSpPr>
            <p:cNvPr id="58" name="TextBox 57"/>
            <p:cNvSpPr txBox="1"/>
            <p:nvPr/>
          </p:nvSpPr>
          <p:spPr>
            <a:xfrm>
              <a:off x="8649002" y="2662342"/>
              <a:ext cx="1466941" cy="307777"/>
            </a:xfrm>
            <a:prstGeom prst="rect">
              <a:avLst/>
            </a:prstGeom>
            <a:noFill/>
          </p:spPr>
          <p:txBody>
            <a:bodyPr wrap="none" rtlCol="0">
              <a:spAutoFit/>
            </a:bodyPr>
            <a:lstStyle/>
            <a:p>
              <a:pPr algn="ctr" defTabSz="914367"/>
              <a:r>
                <a:rPr lang="en-US" sz="1372" b="1" dirty="0">
                  <a:solidFill>
                    <a:srgbClr val="FFFFFF"/>
                  </a:solidFill>
                  <a:cs typeface="Segoe UI Light" panose="020B0502040204020203" pitchFamily="34" charset="0"/>
                </a:rPr>
                <a:t>Technician App</a:t>
              </a:r>
            </a:p>
          </p:txBody>
        </p:sp>
        <p:pic>
          <p:nvPicPr>
            <p:cNvPr id="60" name="Picture 59"/>
            <p:cNvPicPr>
              <a:picLocks noChangeAspect="1"/>
            </p:cNvPicPr>
            <p:nvPr/>
          </p:nvPicPr>
          <p:blipFill>
            <a:blip r:embed="rId12"/>
            <a:stretch>
              <a:fillRect/>
            </a:stretch>
          </p:blipFill>
          <p:spPr>
            <a:xfrm>
              <a:off x="8704373" y="1655866"/>
              <a:ext cx="1341232" cy="904858"/>
            </a:xfrm>
            <a:prstGeom prst="rect">
              <a:avLst/>
            </a:prstGeom>
          </p:spPr>
        </p:pic>
      </p:grpSp>
      <p:grpSp>
        <p:nvGrpSpPr>
          <p:cNvPr id="120" name="Group 119"/>
          <p:cNvGrpSpPr/>
          <p:nvPr/>
        </p:nvGrpSpPr>
        <p:grpSpPr>
          <a:xfrm>
            <a:off x="5446997" y="1659445"/>
            <a:ext cx="1288936" cy="1464715"/>
            <a:chOff x="5556220" y="1692224"/>
            <a:chExt cx="1314782" cy="1494086"/>
          </a:xfrm>
        </p:grpSpPr>
        <p:sp>
          <p:nvSpPr>
            <p:cNvPr id="63" name="TextBox 62"/>
            <p:cNvSpPr txBox="1"/>
            <p:nvPr/>
          </p:nvSpPr>
          <p:spPr>
            <a:xfrm>
              <a:off x="5556220" y="2663090"/>
              <a:ext cx="1314782" cy="523220"/>
            </a:xfrm>
            <a:prstGeom prst="rect">
              <a:avLst/>
            </a:prstGeom>
            <a:noFill/>
          </p:spPr>
          <p:txBody>
            <a:bodyPr wrap="none" rtlCol="0">
              <a:spAutoFit/>
            </a:bodyPr>
            <a:lstStyle/>
            <a:p>
              <a:pPr algn="ctr" defTabSz="914367"/>
              <a:r>
                <a:rPr lang="en-US" sz="1372" b="1" dirty="0">
                  <a:solidFill>
                    <a:srgbClr val="FFFFFF"/>
                  </a:solidFill>
                  <a:cs typeface="Segoe UI Light" panose="020B0502040204020203" pitchFamily="34" charset="0"/>
                </a:rPr>
                <a:t>Customer</a:t>
              </a:r>
              <a:br>
                <a:rPr lang="en-US" sz="1372" b="1" dirty="0">
                  <a:solidFill>
                    <a:srgbClr val="FFFFFF"/>
                  </a:solidFill>
                  <a:cs typeface="Segoe UI Light" panose="020B0502040204020203" pitchFamily="34" charset="0"/>
                </a:rPr>
              </a:br>
              <a:r>
                <a:rPr lang="en-US" sz="1372" b="1" dirty="0">
                  <a:solidFill>
                    <a:srgbClr val="FFFFFF"/>
                  </a:solidFill>
                  <a:cs typeface="Segoe UI Light" panose="020B0502040204020203" pitchFamily="34" charset="0"/>
                </a:rPr>
                <a:t>Appointment</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10"/>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134961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6"/>
                                        </p:tgtEl>
                                      </p:cBhvr>
                                    </p:animEffect>
                                    <p:set>
                                      <p:cBhvr>
                                        <p:cTn id="7" dur="1" fill="hold">
                                          <p:stCondLst>
                                            <p:cond delay="499"/>
                                          </p:stCondLst>
                                        </p:cTn>
                                        <p:tgtEl>
                                          <p:spTgt spid="8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fade">
                                      <p:cBhvr>
                                        <p:cTn id="10" dur="500"/>
                                        <p:tgtEl>
                                          <p:spTgt spid="10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fade">
                                      <p:cBhvr>
                                        <p:cTn id="14" dur="250"/>
                                        <p:tgtEl>
                                          <p:spTgt spid="104"/>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250"/>
                                        <p:tgtEl>
                                          <p:spTgt spid="101"/>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250"/>
                                        <p:tgtEl>
                                          <p:spTgt spid="102"/>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250"/>
                                        <p:tgtEl>
                                          <p:spTgt spid="10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20"/>
                                        </p:tgtEl>
                                        <p:attrNameLst>
                                          <p:attrName>style.visibility</p:attrName>
                                        </p:attrNameLst>
                                      </p:cBhvr>
                                      <p:to>
                                        <p:strVal val="visible"/>
                                      </p:to>
                                    </p:set>
                                    <p:animEffect transition="in" filter="fade">
                                      <p:cBhvr>
                                        <p:cTn id="43" dur="500"/>
                                        <p:tgtEl>
                                          <p:spTgt spid="120"/>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fade">
                                      <p:cBhvr>
                                        <p:cTn id="4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215130" y="268249"/>
            <a:ext cx="11764366" cy="6339386"/>
            <a:chOff x="219443" y="273131"/>
            <a:chExt cx="12000266" cy="6466504"/>
          </a:xfrm>
        </p:grpSpPr>
        <p:sp>
          <p:nvSpPr>
            <p:cNvPr id="35" name="Rectangle 34"/>
            <p:cNvSpPr/>
            <p:nvPr/>
          </p:nvSpPr>
          <p:spPr bwMode="auto">
            <a:xfrm>
              <a:off x="219443" y="4348026"/>
              <a:ext cx="12000266" cy="2391609"/>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9443" y="273131"/>
              <a:ext cx="3937658" cy="3978020"/>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250747" y="273131"/>
              <a:ext cx="3937658" cy="3978020"/>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282051" y="273131"/>
              <a:ext cx="3937658" cy="3978020"/>
            </a:xfrm>
            <a:prstGeom prst="rect">
              <a:avLst/>
            </a:prstGeom>
            <a:solidFill>
              <a:srgbClr val="0072C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1" name="Group 100"/>
          <p:cNvGrpSpPr/>
          <p:nvPr/>
        </p:nvGrpSpPr>
        <p:grpSpPr>
          <a:xfrm>
            <a:off x="418336" y="430390"/>
            <a:ext cx="2820305" cy="693587"/>
            <a:chOff x="426724" y="438523"/>
            <a:chExt cx="2876858" cy="707495"/>
          </a:xfrm>
        </p:grpSpPr>
        <p:sp>
          <p:nvSpPr>
            <p:cNvPr id="23" name="TextBox 22"/>
            <p:cNvSpPr txBox="1"/>
            <p:nvPr/>
          </p:nvSpPr>
          <p:spPr>
            <a:xfrm>
              <a:off x="1060347" y="483493"/>
              <a:ext cx="2243235" cy="582216"/>
            </a:xfrm>
            <a:prstGeom prst="hexagon">
              <a:avLst/>
            </a:prstGeom>
            <a:noFill/>
          </p:spPr>
          <p:txBody>
            <a:bodyPr wrap="square" rtlCol="0">
              <a:spAutoFit/>
            </a:bodyPr>
            <a:lstStyle/>
            <a:p>
              <a:pPr>
                <a:defRPr/>
              </a:pPr>
              <a:r>
                <a:rPr lang="en-US" sz="2353" kern="0" cap="all" dirty="0">
                  <a:solidFill>
                    <a:srgbClr val="FFFFFF"/>
                  </a:solidFill>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433951" y="420797"/>
            <a:ext cx="2990863" cy="712772"/>
            <a:chOff x="4522860" y="428738"/>
            <a:chExt cx="3050836" cy="727065"/>
          </a:xfrm>
        </p:grpSpPr>
        <p:sp>
          <p:nvSpPr>
            <p:cNvPr id="27" name="TextBox 26"/>
            <p:cNvSpPr txBox="1"/>
            <p:nvPr/>
          </p:nvSpPr>
          <p:spPr>
            <a:xfrm>
              <a:off x="5340618" y="561437"/>
              <a:ext cx="2233078" cy="461665"/>
            </a:xfrm>
            <a:prstGeom prst="rect">
              <a:avLst/>
            </a:prstGeom>
            <a:noFill/>
          </p:spPr>
          <p:txBody>
            <a:bodyPr wrap="square" rtlCol="0">
              <a:spAutoFit/>
            </a:bodyPr>
            <a:lstStyle/>
            <a:p>
              <a:pPr>
                <a:defRPr/>
              </a:pPr>
              <a:r>
                <a:rPr lang="en-US" sz="2353" kern="0" cap="all" dirty="0">
                  <a:solidFill>
                    <a:srgbClr val="FFFFFF"/>
                  </a:solidFill>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421047"/>
            <a:ext cx="2786989" cy="712271"/>
            <a:chOff x="8498659" y="428993"/>
            <a:chExt cx="2842874" cy="726554"/>
          </a:xfrm>
        </p:grpSpPr>
        <p:sp>
          <p:nvSpPr>
            <p:cNvPr id="19" name="TextBox 18"/>
            <p:cNvSpPr txBox="1"/>
            <p:nvPr/>
          </p:nvSpPr>
          <p:spPr>
            <a:xfrm>
              <a:off x="9098297" y="572732"/>
              <a:ext cx="2243236" cy="575605"/>
            </a:xfrm>
            <a:prstGeom prst="flowChartOffpageConnector">
              <a:avLst/>
            </a:prstGeom>
            <a:noFill/>
          </p:spPr>
          <p:txBody>
            <a:bodyPr wrap="square" rtlCol="0">
              <a:spAutoFit/>
            </a:bodyPr>
            <a:lstStyle/>
            <a:p>
              <a:pPr>
                <a:defRPr/>
              </a:pPr>
              <a:r>
                <a:rPr lang="en-US" sz="2353" kern="0" cap="all" dirty="0">
                  <a:solidFill>
                    <a:srgbClr val="FFFFFF"/>
                  </a:solidFill>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3" y="4489047"/>
            <a:ext cx="2569699" cy="815763"/>
            <a:chOff x="495655" y="4578565"/>
            <a:chExt cx="2621227"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27776" y="4661828"/>
              <a:ext cx="1789106" cy="575604"/>
            </a:xfrm>
            <a:prstGeom prst="flowChartOffpageConnector">
              <a:avLst/>
            </a:prstGeom>
            <a:noFill/>
          </p:spPr>
          <p:txBody>
            <a:bodyPr wrap="square" rtlCol="0">
              <a:spAutoFit/>
            </a:bodyPr>
            <a:lstStyle/>
            <a:p>
              <a:pPr>
                <a:defRPr/>
              </a:pPr>
              <a:r>
                <a:rPr lang="en-US" sz="2353" kern="0" cap="all" dirty="0" err="1">
                  <a:solidFill>
                    <a:srgbClr val="FFFFFF"/>
                  </a:solidFill>
                  <a:cs typeface="Segoe UI Semilight" panose="020B0402040204020203" pitchFamily="34" charset="0"/>
                </a:rPr>
                <a:t>Api</a:t>
              </a:r>
              <a:r>
                <a:rPr lang="en-US" sz="2353" kern="0" cap="all" dirty="0">
                  <a:solidFill>
                    <a:srgbClr val="FFFFFF"/>
                  </a:solidFill>
                  <a:cs typeface="Segoe UI Semilight" panose="020B0402040204020203" pitchFamily="34" charset="0"/>
                </a:rPr>
                <a:t> Apps</a:t>
              </a:r>
            </a:p>
          </p:txBody>
        </p:sp>
      </p:grpSp>
      <p:grpSp>
        <p:nvGrpSpPr>
          <p:cNvPr id="10" name="Group 9"/>
          <p:cNvGrpSpPr/>
          <p:nvPr/>
        </p:nvGrpSpPr>
        <p:grpSpPr>
          <a:xfrm>
            <a:off x="5578421" y="4945657"/>
            <a:ext cx="6093293" cy="1108608"/>
            <a:chOff x="7841950" y="5151209"/>
            <a:chExt cx="4063805" cy="739365"/>
          </a:xfrm>
        </p:grpSpPr>
        <p:grpSp>
          <p:nvGrpSpPr>
            <p:cNvPr id="5" name="Group 4"/>
            <p:cNvGrpSpPr/>
            <p:nvPr/>
          </p:nvGrpSpPr>
          <p:grpSpPr>
            <a:xfrm>
              <a:off x="7841950" y="5151209"/>
              <a:ext cx="739365" cy="739365"/>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8684447" y="5151209"/>
              <a:ext cx="739365" cy="739365"/>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grpSp>
          <p:nvGrpSpPr>
            <p:cNvPr id="6" name="Group 5"/>
            <p:cNvGrpSpPr/>
            <p:nvPr/>
          </p:nvGrpSpPr>
          <p:grpSpPr>
            <a:xfrm>
              <a:off x="9503844" y="5151209"/>
              <a:ext cx="739365" cy="739365"/>
              <a:chOff x="3399241" y="2146998"/>
              <a:chExt cx="739365" cy="739365"/>
            </a:xfrm>
          </p:grpSpPr>
          <p:sp>
            <p:nvSpPr>
              <p:cNvPr id="42" name="Rectangle 41"/>
              <p:cNvSpPr/>
              <p:nvPr/>
            </p:nvSpPr>
            <p:spPr bwMode="auto">
              <a:xfrm>
                <a:off x="3399241" y="2146998"/>
                <a:ext cx="739365" cy="739365"/>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 name="Picture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01750" y="2256827"/>
                <a:ext cx="549690" cy="549690"/>
              </a:xfrm>
              <a:prstGeom prst="rect">
                <a:avLst/>
              </a:prstGeom>
            </p:spPr>
          </p:pic>
        </p:grpSp>
        <p:sp>
          <p:nvSpPr>
            <p:cNvPr id="45" name="Rectangle 44"/>
            <p:cNvSpPr/>
            <p:nvPr/>
          </p:nvSpPr>
          <p:spPr bwMode="auto">
            <a:xfrm>
              <a:off x="10335117" y="5151209"/>
              <a:ext cx="739365" cy="73936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1166390" y="5151209"/>
              <a:ext cx="739365" cy="739365"/>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grpSp>
        <p:nvGrpSpPr>
          <p:cNvPr id="50" name="Group 49"/>
          <p:cNvGrpSpPr/>
          <p:nvPr/>
        </p:nvGrpSpPr>
        <p:grpSpPr>
          <a:xfrm>
            <a:off x="637099" y="1659446"/>
            <a:ext cx="1318985" cy="1253508"/>
            <a:chOff x="435445" y="1073442"/>
            <a:chExt cx="1345433" cy="1278643"/>
          </a:xfrm>
        </p:grpSpPr>
        <p:pic>
          <p:nvPicPr>
            <p:cNvPr id="51" name="Picture 50"/>
            <p:cNvPicPr>
              <a:picLocks noChangeAspect="1"/>
            </p:cNvPicPr>
            <p:nvPr/>
          </p:nvPicPr>
          <p:blipFill>
            <a:blip r:embed="rId10"/>
            <a:stretch>
              <a:fillRect/>
            </a:stretch>
          </p:blipFill>
          <p:spPr>
            <a:xfrm>
              <a:off x="477568" y="1073442"/>
              <a:ext cx="1247342" cy="910893"/>
            </a:xfrm>
            <a:prstGeom prst="rect">
              <a:avLst/>
            </a:prstGeom>
          </p:spPr>
        </p:pic>
        <p:sp>
          <p:nvSpPr>
            <p:cNvPr id="52" name="TextBox 51"/>
            <p:cNvSpPr txBox="1"/>
            <p:nvPr/>
          </p:nvSpPr>
          <p:spPr>
            <a:xfrm>
              <a:off x="435445" y="2044308"/>
              <a:ext cx="1345433" cy="307777"/>
            </a:xfrm>
            <a:prstGeom prst="rect">
              <a:avLst/>
            </a:prstGeom>
            <a:noFill/>
          </p:spPr>
          <p:txBody>
            <a:bodyPr wrap="none" rtlCol="0">
              <a:spAutoFit/>
            </a:bodyPr>
            <a:lstStyle/>
            <a:p>
              <a:pPr algn="ctr" defTabSz="914367"/>
              <a:r>
                <a:rPr lang="en-US" sz="1372" b="1" dirty="0">
                  <a:solidFill>
                    <a:srgbClr val="FFFFFF"/>
                  </a:solidFill>
                  <a:cs typeface="Segoe UI Light" panose="020B0502040204020203" pitchFamily="34" charset="0"/>
                </a:rPr>
                <a:t>Customer site</a:t>
              </a:r>
            </a:p>
          </p:txBody>
        </p:sp>
      </p:grpSp>
      <p:grpSp>
        <p:nvGrpSpPr>
          <p:cNvPr id="9" name="Group 8"/>
          <p:cNvGrpSpPr/>
          <p:nvPr/>
        </p:nvGrpSpPr>
        <p:grpSpPr>
          <a:xfrm>
            <a:off x="2378051" y="1657005"/>
            <a:ext cx="1462556" cy="1255214"/>
            <a:chOff x="5473637" y="1689735"/>
            <a:chExt cx="1491883" cy="1280384"/>
          </a:xfrm>
        </p:grpSpPr>
        <p:pic>
          <p:nvPicPr>
            <p:cNvPr id="53" name="Picture 52"/>
            <p:cNvPicPr>
              <a:picLocks noChangeAspect="1"/>
            </p:cNvPicPr>
            <p:nvPr/>
          </p:nvPicPr>
          <p:blipFill>
            <a:blip r:embed="rId11"/>
            <a:stretch>
              <a:fillRect/>
            </a:stretch>
          </p:blipFill>
          <p:spPr>
            <a:xfrm>
              <a:off x="5600239" y="1689735"/>
              <a:ext cx="1238673" cy="909814"/>
            </a:xfrm>
            <a:prstGeom prst="rect">
              <a:avLst/>
            </a:prstGeom>
          </p:spPr>
        </p:pic>
        <p:sp>
          <p:nvSpPr>
            <p:cNvPr id="54" name="TextBox 53"/>
            <p:cNvSpPr txBox="1"/>
            <p:nvPr/>
          </p:nvSpPr>
          <p:spPr>
            <a:xfrm>
              <a:off x="5473637" y="2662342"/>
              <a:ext cx="1491883" cy="307777"/>
            </a:xfrm>
            <a:prstGeom prst="rect">
              <a:avLst/>
            </a:prstGeom>
            <a:noFill/>
          </p:spPr>
          <p:txBody>
            <a:bodyPr wrap="none" rtlCol="0">
              <a:spAutoFit/>
            </a:bodyPr>
            <a:lstStyle/>
            <a:p>
              <a:pPr algn="ctr" defTabSz="914367"/>
              <a:r>
                <a:rPr lang="en-US" sz="1372" b="1" dirty="0">
                  <a:solidFill>
                    <a:srgbClr val="FFFFFF"/>
                  </a:solidFill>
                  <a:cs typeface="Segoe UI Light" panose="020B0502040204020203" pitchFamily="34" charset="0"/>
                </a:rPr>
                <a:t>Service Advisor</a:t>
              </a:r>
            </a:p>
          </p:txBody>
        </p:sp>
      </p:grpSp>
      <p:grpSp>
        <p:nvGrpSpPr>
          <p:cNvPr id="105" name="Group 104"/>
          <p:cNvGrpSpPr/>
          <p:nvPr/>
        </p:nvGrpSpPr>
        <p:grpSpPr>
          <a:xfrm>
            <a:off x="9299961" y="1623802"/>
            <a:ext cx="1438104" cy="1288418"/>
            <a:chOff x="8649002" y="1655866"/>
            <a:chExt cx="1466941" cy="1314253"/>
          </a:xfrm>
        </p:grpSpPr>
        <p:sp>
          <p:nvSpPr>
            <p:cNvPr id="58" name="TextBox 57"/>
            <p:cNvSpPr txBox="1"/>
            <p:nvPr/>
          </p:nvSpPr>
          <p:spPr>
            <a:xfrm>
              <a:off x="8649002" y="2662342"/>
              <a:ext cx="1466941" cy="307777"/>
            </a:xfrm>
            <a:prstGeom prst="rect">
              <a:avLst/>
            </a:prstGeom>
            <a:noFill/>
          </p:spPr>
          <p:txBody>
            <a:bodyPr wrap="none" rtlCol="0">
              <a:spAutoFit/>
            </a:bodyPr>
            <a:lstStyle/>
            <a:p>
              <a:pPr algn="ctr" defTabSz="914367"/>
              <a:r>
                <a:rPr lang="en-US" sz="1372" b="1" dirty="0">
                  <a:solidFill>
                    <a:srgbClr val="FFFFFF"/>
                  </a:solidFill>
                  <a:cs typeface="Segoe UI Light" panose="020B0502040204020203" pitchFamily="34" charset="0"/>
                </a:rPr>
                <a:t>Technician App</a:t>
              </a:r>
            </a:p>
          </p:txBody>
        </p:sp>
        <p:pic>
          <p:nvPicPr>
            <p:cNvPr id="60" name="Picture 59"/>
            <p:cNvPicPr>
              <a:picLocks noChangeAspect="1"/>
            </p:cNvPicPr>
            <p:nvPr/>
          </p:nvPicPr>
          <p:blipFill>
            <a:blip r:embed="rId12"/>
            <a:stretch>
              <a:fillRect/>
            </a:stretch>
          </p:blipFill>
          <p:spPr>
            <a:xfrm>
              <a:off x="8704373" y="1655866"/>
              <a:ext cx="1341232" cy="904858"/>
            </a:xfrm>
            <a:prstGeom prst="rect">
              <a:avLst/>
            </a:prstGeom>
          </p:spPr>
        </p:pic>
      </p:grpSp>
      <p:grpSp>
        <p:nvGrpSpPr>
          <p:cNvPr id="120" name="Group 119"/>
          <p:cNvGrpSpPr/>
          <p:nvPr/>
        </p:nvGrpSpPr>
        <p:grpSpPr>
          <a:xfrm>
            <a:off x="5446997" y="1659445"/>
            <a:ext cx="1288936" cy="1464715"/>
            <a:chOff x="5556220" y="1692224"/>
            <a:chExt cx="1314782" cy="1494086"/>
          </a:xfrm>
        </p:grpSpPr>
        <p:sp>
          <p:nvSpPr>
            <p:cNvPr id="63" name="TextBox 62"/>
            <p:cNvSpPr txBox="1"/>
            <p:nvPr/>
          </p:nvSpPr>
          <p:spPr>
            <a:xfrm>
              <a:off x="5556220" y="2663090"/>
              <a:ext cx="1314782" cy="523220"/>
            </a:xfrm>
            <a:prstGeom prst="rect">
              <a:avLst/>
            </a:prstGeom>
            <a:noFill/>
          </p:spPr>
          <p:txBody>
            <a:bodyPr wrap="none" rtlCol="0">
              <a:spAutoFit/>
            </a:bodyPr>
            <a:lstStyle/>
            <a:p>
              <a:pPr algn="ctr" defTabSz="914367"/>
              <a:r>
                <a:rPr lang="en-US" sz="1372" b="1" dirty="0">
                  <a:solidFill>
                    <a:srgbClr val="FFFFFF"/>
                  </a:solidFill>
                  <a:cs typeface="Segoe UI Light" panose="020B0502040204020203" pitchFamily="34" charset="0"/>
                </a:rPr>
                <a:t>Customer</a:t>
              </a:r>
              <a:br>
                <a:rPr lang="en-US" sz="1372" b="1" dirty="0">
                  <a:solidFill>
                    <a:srgbClr val="FFFFFF"/>
                  </a:solidFill>
                  <a:cs typeface="Segoe UI Light" panose="020B0502040204020203" pitchFamily="34" charset="0"/>
                </a:rPr>
              </a:br>
              <a:r>
                <a:rPr lang="en-US" sz="1372" b="1" dirty="0">
                  <a:solidFill>
                    <a:srgbClr val="FFFFFF"/>
                  </a:solidFill>
                  <a:cs typeface="Segoe UI Light" panose="020B0502040204020203" pitchFamily="34" charset="0"/>
                </a:rPr>
                <a:t>Appointment</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10"/>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19902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Azure App Service</a:t>
            </a:r>
            <a:endParaRPr lang="en-US" sz="4000" dirty="0" smtClean="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en-US" sz="4000" dirty="0">
                <a:sym typeface="Wingdings" panose="05000000000000000000" pitchFamily="2" charset="2"/>
              </a:rPr>
              <a:t>Web App </a:t>
            </a:r>
            <a:r>
              <a:rPr lang="en-US" sz="4000" dirty="0" smtClean="0">
                <a:sym typeface="Wingdings" panose="05000000000000000000" pitchFamily="2" charset="2"/>
              </a:rPr>
              <a:t>creation</a:t>
            </a:r>
            <a:endParaRPr lang="en-US" sz="4000" dirty="0" smtClean="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endParaRPr lang="en-US" sz="4000" dirty="0" smtClean="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en-US" sz="4000" dirty="0" smtClean="0">
                <a:sym typeface="Wingdings" panose="05000000000000000000" pitchFamily="2" charset="2"/>
              </a:rPr>
              <a:t>Scale</a:t>
            </a:r>
            <a:endParaRPr lang="en-US" sz="4000" dirty="0">
              <a:sym typeface="Wingdings" panose="05000000000000000000" pitchFamily="2" charset="2"/>
            </a:endParaRP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t>
            </a:r>
            <a:r>
              <a:rPr lang="en-US" sz="4000" dirty="0" smtClean="0">
                <a:solidFill>
                  <a:schemeClr val="bg1"/>
                </a:solidFill>
                <a:latin typeface="+mj-lt"/>
                <a:sym typeface="Wingdings" panose="05000000000000000000" pitchFamily="2" charset="2"/>
              </a:rPr>
              <a:t>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endParaRPr lang="en-US" sz="4000" dirty="0" smtClean="0">
              <a:solidFill>
                <a:schemeClr val="bg1"/>
              </a:solidFill>
              <a:latin typeface="+mj-lt"/>
              <a:sym typeface="Wingdings" panose="05000000000000000000" pitchFamily="2" charset="2"/>
            </a:endParaRP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a:t>
            </a:r>
            <a:r>
              <a:rPr lang="en-US" sz="4000" dirty="0" smtClean="0">
                <a:solidFill>
                  <a:schemeClr val="bg1"/>
                </a:solidFill>
                <a:latin typeface="+mj-lt"/>
                <a:sym typeface="Wingdings" panose="05000000000000000000" pitchFamily="2" charset="2"/>
              </a:rPr>
              <a:t>Connections</a:t>
            </a:r>
            <a:endParaRPr lang="en-US" sz="4000" dirty="0" smtClean="0">
              <a:solidFill>
                <a:schemeClr val="bg1"/>
              </a:solidFill>
              <a:latin typeface="+mj-lt"/>
              <a:sym typeface="Wingdings" panose="05000000000000000000" pitchFamily="2" charset="2"/>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Effect transition="in" filter="fade">
                                      <p:cBhvr>
                                        <p:cTn id="47"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609503" y="0"/>
            <a:ext cx="5582498" cy="3614057"/>
          </a:xfrm>
          <a:prstGeom prst="rect">
            <a:avLst/>
          </a:prstGeom>
        </p:spPr>
      </p:pic>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pic>
        <p:nvPicPr>
          <p:cNvPr id="38" name="Picture 37"/>
          <p:cNvPicPr>
            <a:picLocks noChangeAspect="1"/>
          </p:cNvPicPr>
          <p:nvPr/>
        </p:nvPicPr>
        <p:blipFill>
          <a:blip r:embed="rId4"/>
          <a:stretch>
            <a:fillRect/>
          </a:stretch>
        </p:blipFill>
        <p:spPr>
          <a:xfrm>
            <a:off x="8306794" y="298546"/>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a:p>
              <a:r>
                <a:rPr lang="en-US" sz="2800" dirty="0" smtClean="0">
                  <a:solidFill>
                    <a:schemeClr val="bg1"/>
                  </a:solidFill>
                  <a:latin typeface="Segoe UI" panose="020B0502040204020203" pitchFamily="34" charset="0"/>
                  <a:cs typeface="Segoe UI" panose="020B0502040204020203" pitchFamily="34" charset="0"/>
                </a:rPr>
                <a:t>Python</a:t>
              </a: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apps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r>
                <a:rPr lang="en-US" sz="2800" dirty="0" smtClean="0">
                  <a:solidFill>
                    <a:schemeClr val="bg1"/>
                  </a:solidFill>
                  <a:latin typeface="Segoe UI" panose="020B0502040204020203" pitchFamily="34" charset="0"/>
                  <a:cs typeface="Segoe UI" panose="020B0502040204020203" pitchFamily="34" charset="0"/>
                </a:rPr>
                <a:t>Java</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PHP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pic>
        <p:nvPicPr>
          <p:cNvPr id="16" name="Picture 15"/>
          <p:cNvPicPr>
            <a:picLocks noChangeAspect="1"/>
          </p:cNvPicPr>
          <p:nvPr/>
        </p:nvPicPr>
        <p:blipFill>
          <a:blip r:embed="rId6"/>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7"/>
            <a:stretch>
              <a:fillRect/>
            </a:stretch>
          </p:blipFill>
          <p:spPr>
            <a:xfrm>
              <a:off x="7012021" y="-1253215"/>
              <a:ext cx="1237500" cy="1462500"/>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3" name="Picture 22"/>
            <p:cNvPicPr>
              <a:picLocks noChangeAspect="1"/>
            </p:cNvPicPr>
            <p:nvPr/>
          </p:nvPicPr>
          <p:blipFill>
            <a:blip r:embed="rId10"/>
            <a:stretch>
              <a:fillRect/>
            </a:stretch>
          </p:blipFill>
          <p:spPr>
            <a:xfrm>
              <a:off x="215340" y="3302216"/>
              <a:ext cx="2092500" cy="2340000"/>
            </a:xfrm>
            <a:prstGeom prst="rect">
              <a:avLst/>
            </a:prstGeom>
          </p:spPr>
        </p:pic>
        <p:pic>
          <p:nvPicPr>
            <p:cNvPr id="24" name="Picture 23"/>
            <p:cNvPicPr>
              <a:picLocks noChangeAspect="1"/>
            </p:cNvPicPr>
            <p:nvPr/>
          </p:nvPicPr>
          <p:blipFill>
            <a:blip r:embed="rId7"/>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1"/>
            <a:stretch>
              <a:fillRect/>
            </a:stretch>
          </p:blipFill>
          <p:spPr>
            <a:xfrm>
              <a:off x="2788810" y="4960912"/>
              <a:ext cx="447874" cy="1224190"/>
            </a:xfrm>
            <a:prstGeom prst="rect">
              <a:avLst/>
            </a:prstGeom>
          </p:spPr>
        </p:pic>
        <p:pic>
          <p:nvPicPr>
            <p:cNvPr id="40" name="Picture 39"/>
            <p:cNvPicPr>
              <a:picLocks noChangeAspect="1"/>
            </p:cNvPicPr>
            <p:nvPr/>
          </p:nvPicPr>
          <p:blipFill>
            <a:blip r:embed="rId12"/>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7"/>
            <a:stretch>
              <a:fillRect/>
            </a:stretch>
          </p:blipFill>
          <p:spPr>
            <a:xfrm>
              <a:off x="9787568" y="-79793"/>
              <a:ext cx="934789" cy="1104751"/>
            </a:xfrm>
            <a:prstGeom prst="rect">
              <a:avLst/>
            </a:prstGeom>
          </p:spPr>
        </p:pic>
        <p:pic>
          <p:nvPicPr>
            <p:cNvPr id="34" name="Picture 33"/>
            <p:cNvPicPr>
              <a:picLocks noChangeAspect="1"/>
            </p:cNvPicPr>
            <p:nvPr/>
          </p:nvPicPr>
          <p:blipFill>
            <a:blip r:embed="rId13"/>
            <a:stretch>
              <a:fillRect/>
            </a:stretch>
          </p:blipFill>
          <p:spPr>
            <a:xfrm>
              <a:off x="10328954" y="214760"/>
              <a:ext cx="147937" cy="295874"/>
            </a:xfrm>
            <a:prstGeom prst="rect">
              <a:avLst/>
            </a:prstGeom>
          </p:spPr>
        </p:pic>
      </p:grpSp>
      <p:grpSp>
        <p:nvGrpSpPr>
          <p:cNvPr id="5" name="Group 4"/>
          <p:cNvGrpSpPr/>
          <p:nvPr/>
        </p:nvGrpSpPr>
        <p:grpSpPr>
          <a:xfrm>
            <a:off x="4953778" y="713362"/>
            <a:ext cx="2966958" cy="4346616"/>
            <a:chOff x="4953778" y="713362"/>
            <a:chExt cx="2966958" cy="4346616"/>
          </a:xfrm>
        </p:grpSpPr>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14"/>
              <a:stretch>
                <a:fillRect/>
              </a:stretch>
            </p:blipFill>
            <p:spPr>
              <a:xfrm>
                <a:off x="768089" y="-1605208"/>
                <a:ext cx="3768750" cy="5613751"/>
              </a:xfrm>
              <a:prstGeom prst="rect">
                <a:avLst/>
              </a:prstGeom>
            </p:spPr>
          </p:pic>
          <p:pic>
            <p:nvPicPr>
              <p:cNvPr id="14" name="Picture 13"/>
              <p:cNvPicPr>
                <a:picLocks noChangeAspect="1"/>
              </p:cNvPicPr>
              <p:nvPr/>
            </p:nvPicPr>
            <p:blipFill>
              <a:blip r:embed="rId15"/>
              <a:stretch>
                <a:fillRect/>
              </a:stretch>
            </p:blipFill>
            <p:spPr>
              <a:xfrm>
                <a:off x="1755198" y="534480"/>
                <a:ext cx="1361250" cy="1800000"/>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6370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Apps in Azure App Service</a:t>
            </a:r>
            <a:endParaRPr lang="en-US" dirty="0"/>
          </a:p>
        </p:txBody>
      </p:sp>
    </p:spTree>
    <p:extLst>
      <p:ext uri="{BB962C8B-B14F-4D97-AF65-F5344CB8AC3E}">
        <p14:creationId xmlns:p14="http://schemas.microsoft.com/office/powerpoint/2010/main" val="3131693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274712" y="2193928"/>
            <a:ext cx="6819771" cy="2719388"/>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261700" y="2193928"/>
            <a:ext cx="4110493" cy="2719388"/>
          </a:xfrm>
          <a:prstGeom prst="rect">
            <a:avLst/>
          </a:prstGeom>
        </p:spPr>
      </p:pic>
    </p:spTree>
    <p:extLst>
      <p:ext uri="{BB962C8B-B14F-4D97-AF65-F5344CB8AC3E}">
        <p14:creationId xmlns:p14="http://schemas.microsoft.com/office/powerpoint/2010/main" val="128802995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a:t>
            </a: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24</a:t>
            </a:fld>
            <a:endParaRPr lang="en-US"/>
          </a:p>
        </p:txBody>
      </p:sp>
      <p:pic>
        <p:nvPicPr>
          <p:cNvPr id="3" name="Picture 2"/>
          <p:cNvPicPr>
            <a:picLocks noChangeAspect="1"/>
          </p:cNvPicPr>
          <p:nvPr/>
        </p:nvPicPr>
        <p:blipFill>
          <a:blip r:embed="rId2"/>
          <a:stretch>
            <a:fillRect/>
          </a:stretch>
        </p:blipFill>
        <p:spPr>
          <a:xfrm>
            <a:off x="582472" y="1015632"/>
            <a:ext cx="11027057" cy="5573621"/>
          </a:xfrm>
          <a:prstGeom prst="rect">
            <a:avLst/>
          </a:prstGeom>
        </p:spPr>
      </p:pic>
      <p:sp>
        <p:nvSpPr>
          <p:cNvPr id="5"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Deployments</a:t>
            </a:r>
            <a:endParaRPr lang="en-US" sz="2800" dirty="0">
              <a:solidFill>
                <a:prstClr val="white"/>
              </a:solidFill>
            </a:endParaRPr>
          </a:p>
        </p:txBody>
      </p:sp>
    </p:spTree>
    <p:extLst>
      <p:ext uri="{BB962C8B-B14F-4D97-AF65-F5344CB8AC3E}">
        <p14:creationId xmlns:p14="http://schemas.microsoft.com/office/powerpoint/2010/main" val="274037371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7226" y="2514536"/>
            <a:ext cx="10797548" cy="532565"/>
            <a:chOff x="339034" y="1899061"/>
            <a:chExt cx="10797548" cy="532565"/>
          </a:xfrm>
        </p:grpSpPr>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7"/>
                <a:chOff x="3290793" y="2025775"/>
                <a:chExt cx="4992400" cy="396507"/>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290794" y="2134950"/>
                  <a:ext cx="2867772" cy="196850"/>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1</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smtClean="0">
                    <a:solidFill>
                      <a:schemeClr val="bg1"/>
                    </a:solidFill>
                  </a:rPr>
                  <a:t>6</a:t>
                </a:r>
                <a:endParaRPr lang="en-US" sz="2800" dirty="0">
                  <a:solidFill>
                    <a:schemeClr val="bg1"/>
                  </a:solidFill>
                </a:endParaRPr>
              </a:p>
            </p:txBody>
          </p:sp>
        </p:grpSp>
        <p:sp>
          <p:nvSpPr>
            <p:cNvPr id="20" name="TextBox 19"/>
            <p:cNvSpPr txBox="1"/>
            <p:nvPr/>
          </p:nvSpPr>
          <p:spPr>
            <a:xfrm>
              <a:off x="339034" y="1899061"/>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3" name="TextBox 22"/>
            <p:cNvSpPr txBox="1"/>
            <p:nvPr/>
          </p:nvSpPr>
          <p:spPr>
            <a:xfrm>
              <a:off x="9486771" y="1908406"/>
              <a:ext cx="1649811" cy="523220"/>
            </a:xfrm>
            <a:prstGeom prst="rect">
              <a:avLst/>
            </a:prstGeom>
            <a:noFill/>
          </p:spPr>
          <p:txBody>
            <a:bodyPr wrap="none" rtlCol="0">
              <a:spAutoFit/>
            </a:bodyPr>
            <a:lstStyle/>
            <a:p>
              <a:r>
                <a:rPr lang="en-US" sz="2800" dirty="0">
                  <a:solidFill>
                    <a:schemeClr val="bg1"/>
                  </a:solidFill>
                </a:rPr>
                <a:t>Instances</a:t>
              </a:r>
            </a:p>
          </p:txBody>
        </p:sp>
      </p:grpSp>
      <p:sp>
        <p:nvSpPr>
          <p:cNvPr id="13"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Manual Scaling</a:t>
            </a:r>
            <a:endParaRPr lang="en-US" sz="2800" dirty="0">
              <a:solidFill>
                <a:prstClr val="white"/>
              </a:solidFill>
            </a:endParaRPr>
          </a:p>
        </p:txBody>
      </p:sp>
      <p:pic>
        <p:nvPicPr>
          <p:cNvPr id="14" name="Picture 13"/>
          <p:cNvPicPr>
            <a:picLocks noChangeAspect="1"/>
          </p:cNvPicPr>
          <p:nvPr/>
        </p:nvPicPr>
        <p:blipFill>
          <a:blip r:embed="rId2">
            <a:lum bright="70000" contrast="-70000"/>
          </a:blip>
          <a:stretch>
            <a:fillRect/>
          </a:stretch>
        </p:blipFill>
        <p:spPr>
          <a:xfrm>
            <a:off x="379177" y="4569250"/>
            <a:ext cx="1430383" cy="1453330"/>
          </a:xfrm>
          <a:prstGeom prst="rect">
            <a:avLst/>
          </a:prstGeom>
        </p:spPr>
      </p:pic>
      <p:pic>
        <p:nvPicPr>
          <p:cNvPr id="15" name="Picture 14"/>
          <p:cNvPicPr>
            <a:picLocks noChangeAspect="1"/>
          </p:cNvPicPr>
          <p:nvPr/>
        </p:nvPicPr>
        <p:blipFill>
          <a:blip r:embed="rId2">
            <a:lum bright="70000" contrast="-70000"/>
          </a:blip>
          <a:stretch>
            <a:fillRect/>
          </a:stretch>
        </p:blipFill>
        <p:spPr>
          <a:xfrm>
            <a:off x="1809560" y="4569250"/>
            <a:ext cx="1430383" cy="1453330"/>
          </a:xfrm>
          <a:prstGeom prst="rect">
            <a:avLst/>
          </a:prstGeom>
        </p:spPr>
      </p:pic>
      <p:pic>
        <p:nvPicPr>
          <p:cNvPr id="16" name="Picture 15"/>
          <p:cNvPicPr>
            <a:picLocks noChangeAspect="1"/>
          </p:cNvPicPr>
          <p:nvPr/>
        </p:nvPicPr>
        <p:blipFill>
          <a:blip r:embed="rId2">
            <a:lum bright="70000" contrast="-70000"/>
          </a:blip>
          <a:stretch>
            <a:fillRect/>
          </a:stretch>
        </p:blipFill>
        <p:spPr>
          <a:xfrm>
            <a:off x="3239943" y="4569250"/>
            <a:ext cx="1430383" cy="1453330"/>
          </a:xfrm>
          <a:prstGeom prst="rect">
            <a:avLst/>
          </a:prstGeom>
        </p:spPr>
      </p:pic>
      <p:pic>
        <p:nvPicPr>
          <p:cNvPr id="17" name="Picture 16"/>
          <p:cNvPicPr>
            <a:picLocks noChangeAspect="1"/>
          </p:cNvPicPr>
          <p:nvPr/>
        </p:nvPicPr>
        <p:blipFill>
          <a:blip r:embed="rId2">
            <a:lum bright="70000" contrast="-70000"/>
          </a:blip>
          <a:stretch>
            <a:fillRect/>
          </a:stretch>
        </p:blipFill>
        <p:spPr>
          <a:xfrm>
            <a:off x="7531092" y="4569250"/>
            <a:ext cx="1430383" cy="1453330"/>
          </a:xfrm>
          <a:prstGeom prst="rect">
            <a:avLst/>
          </a:prstGeom>
        </p:spPr>
      </p:pic>
      <p:pic>
        <p:nvPicPr>
          <p:cNvPr id="18" name="Picture 17"/>
          <p:cNvPicPr>
            <a:picLocks noChangeAspect="1"/>
          </p:cNvPicPr>
          <p:nvPr/>
        </p:nvPicPr>
        <p:blipFill>
          <a:blip r:embed="rId2">
            <a:lum bright="70000" contrast="-70000"/>
          </a:blip>
          <a:stretch>
            <a:fillRect/>
          </a:stretch>
        </p:blipFill>
        <p:spPr>
          <a:xfrm>
            <a:off x="8961475" y="4569250"/>
            <a:ext cx="1430383" cy="1453330"/>
          </a:xfrm>
          <a:prstGeom prst="rect">
            <a:avLst/>
          </a:prstGeom>
        </p:spPr>
      </p:pic>
      <p:pic>
        <p:nvPicPr>
          <p:cNvPr id="19" name="Picture 18"/>
          <p:cNvPicPr>
            <a:picLocks noChangeAspect="1"/>
          </p:cNvPicPr>
          <p:nvPr/>
        </p:nvPicPr>
        <p:blipFill>
          <a:blip r:embed="rId2">
            <a:lum bright="70000" contrast="-70000"/>
          </a:blip>
          <a:stretch>
            <a:fillRect/>
          </a:stretch>
        </p:blipFill>
        <p:spPr>
          <a:xfrm>
            <a:off x="10391858" y="4569250"/>
            <a:ext cx="1430383" cy="1453330"/>
          </a:xfrm>
          <a:prstGeom prst="rect">
            <a:avLst/>
          </a:prstGeom>
        </p:spPr>
      </p:pic>
      <p:pic>
        <p:nvPicPr>
          <p:cNvPr id="21" name="Picture 20"/>
          <p:cNvPicPr>
            <a:picLocks noChangeAspect="1"/>
          </p:cNvPicPr>
          <p:nvPr/>
        </p:nvPicPr>
        <p:blipFill>
          <a:blip r:embed="rId2">
            <a:lum bright="70000" contrast="-70000"/>
          </a:blip>
          <a:stretch>
            <a:fillRect/>
          </a:stretch>
        </p:blipFill>
        <p:spPr>
          <a:xfrm>
            <a:off x="-1051206" y="4569250"/>
            <a:ext cx="1430383" cy="1453330"/>
          </a:xfrm>
          <a:prstGeom prst="rect">
            <a:avLst/>
          </a:prstGeom>
        </p:spPr>
      </p:pic>
      <p:pic>
        <p:nvPicPr>
          <p:cNvPr id="22" name="Picture 21"/>
          <p:cNvPicPr>
            <a:picLocks noChangeAspect="1"/>
          </p:cNvPicPr>
          <p:nvPr/>
        </p:nvPicPr>
        <p:blipFill>
          <a:blip r:embed="rId2">
            <a:lum bright="70000" contrast="-70000"/>
          </a:blip>
          <a:stretch>
            <a:fillRect/>
          </a:stretch>
        </p:blipFill>
        <p:spPr>
          <a:xfrm>
            <a:off x="11822241" y="4569250"/>
            <a:ext cx="1430383" cy="1453330"/>
          </a:xfrm>
          <a:prstGeom prst="rect">
            <a:avLst/>
          </a:prstGeom>
        </p:spPr>
      </p:pic>
      <p:pic>
        <p:nvPicPr>
          <p:cNvPr id="24" name="Picture 23"/>
          <p:cNvPicPr>
            <a:picLocks noChangeAspect="1"/>
          </p:cNvPicPr>
          <p:nvPr/>
        </p:nvPicPr>
        <p:blipFill>
          <a:blip r:embed="rId3">
            <a:lum bright="70000" contrast="-70000"/>
          </a:blip>
          <a:stretch>
            <a:fillRect/>
          </a:stretch>
        </p:blipFill>
        <p:spPr>
          <a:xfrm>
            <a:off x="4668925" y="5053262"/>
            <a:ext cx="1430383" cy="484013"/>
          </a:xfrm>
          <a:prstGeom prst="rect">
            <a:avLst/>
          </a:prstGeom>
        </p:spPr>
      </p:pic>
      <p:pic>
        <p:nvPicPr>
          <p:cNvPr id="25" name="Picture 24"/>
          <p:cNvPicPr>
            <a:picLocks noChangeAspect="1"/>
          </p:cNvPicPr>
          <p:nvPr/>
        </p:nvPicPr>
        <p:blipFill>
          <a:blip r:embed="rId3">
            <a:lum bright="70000" contrast="-70000"/>
          </a:blip>
          <a:stretch>
            <a:fillRect/>
          </a:stretch>
        </p:blipFill>
        <p:spPr>
          <a:xfrm>
            <a:off x="4670325" y="5538566"/>
            <a:ext cx="1430383" cy="484013"/>
          </a:xfrm>
          <a:prstGeom prst="rect">
            <a:avLst/>
          </a:prstGeom>
        </p:spPr>
      </p:pic>
      <p:pic>
        <p:nvPicPr>
          <p:cNvPr id="26" name="Picture 25"/>
          <p:cNvPicPr>
            <a:picLocks noChangeAspect="1"/>
          </p:cNvPicPr>
          <p:nvPr/>
        </p:nvPicPr>
        <p:blipFill>
          <a:blip r:embed="rId3">
            <a:lum bright="70000" contrast="-70000"/>
          </a:blip>
          <a:stretch>
            <a:fillRect/>
          </a:stretch>
        </p:blipFill>
        <p:spPr>
          <a:xfrm>
            <a:off x="6102108" y="5053908"/>
            <a:ext cx="1430383" cy="484013"/>
          </a:xfrm>
          <a:prstGeom prst="rect">
            <a:avLst/>
          </a:prstGeom>
        </p:spPr>
      </p:pic>
      <p:pic>
        <p:nvPicPr>
          <p:cNvPr id="27" name="Picture 26"/>
          <p:cNvPicPr>
            <a:picLocks noChangeAspect="1"/>
          </p:cNvPicPr>
          <p:nvPr/>
        </p:nvPicPr>
        <p:blipFill>
          <a:blip r:embed="rId3">
            <a:lum bright="70000" contrast="-70000"/>
          </a:blip>
          <a:stretch>
            <a:fillRect/>
          </a:stretch>
        </p:blipFill>
        <p:spPr>
          <a:xfrm>
            <a:off x="6100709" y="5538567"/>
            <a:ext cx="1430383" cy="484013"/>
          </a:xfrm>
          <a:prstGeom prst="rect">
            <a:avLst/>
          </a:prstGeom>
        </p:spPr>
      </p:pic>
      <p:pic>
        <p:nvPicPr>
          <p:cNvPr id="28" name="Picture 27"/>
          <p:cNvPicPr>
            <a:picLocks noChangeAspect="1"/>
          </p:cNvPicPr>
          <p:nvPr/>
        </p:nvPicPr>
        <p:blipFill>
          <a:blip r:embed="rId3">
            <a:lum bright="70000" contrast="-70000"/>
          </a:blip>
          <a:stretch>
            <a:fillRect/>
          </a:stretch>
        </p:blipFill>
        <p:spPr>
          <a:xfrm>
            <a:off x="4673124" y="4568603"/>
            <a:ext cx="1430383" cy="484013"/>
          </a:xfrm>
          <a:prstGeom prst="rect">
            <a:avLst/>
          </a:prstGeom>
        </p:spPr>
      </p:pic>
      <p:pic>
        <p:nvPicPr>
          <p:cNvPr id="29" name="Picture 28"/>
          <p:cNvPicPr>
            <a:picLocks noChangeAspect="1"/>
          </p:cNvPicPr>
          <p:nvPr/>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358274513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377" y="2875002"/>
            <a:ext cx="12057247" cy="1107996"/>
          </a:xfrm>
          <a:prstGeom prst="rect">
            <a:avLst/>
          </a:prstGeom>
          <a:noFill/>
        </p:spPr>
        <p:txBody>
          <a:bodyPr wrap="square" rtlCol="0">
            <a:spAutoFit/>
          </a:bodyPr>
          <a:lstStyle/>
          <a:p>
            <a:pPr algn="ctr"/>
            <a:r>
              <a:rPr lang="en-US" sz="6600" dirty="0">
                <a:solidFill>
                  <a:prstClr val="white"/>
                </a:solidFill>
                <a:latin typeface="+mj-lt"/>
              </a:rPr>
              <a:t>Fastest way to build for the cloud</a:t>
            </a:r>
          </a:p>
        </p:txBody>
      </p:sp>
      <p:sp>
        <p:nvSpPr>
          <p:cNvPr id="2" name="Title 1"/>
          <p:cNvSpPr>
            <a:spLocks noGrp="1"/>
          </p:cNvSpPr>
          <p:nvPr>
            <p:ph type="ctrTitle"/>
          </p:nvPr>
        </p:nvSpPr>
        <p:spPr/>
        <p:txBody>
          <a:bodyPr/>
          <a:lstStyle/>
          <a:p>
            <a:endParaRPr lang="en-US"/>
          </a:p>
        </p:txBody>
      </p:sp>
    </p:spTree>
    <p:extLst>
      <p:ext uri="{BB962C8B-B14F-4D97-AF65-F5344CB8AC3E}">
        <p14:creationId xmlns:p14="http://schemas.microsoft.com/office/powerpoint/2010/main" val="36009470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72857" y="1552221"/>
            <a:ext cx="6384569" cy="532564"/>
            <a:chOff x="2844907" y="1899062"/>
            <a:chExt cx="6384569" cy="532564"/>
          </a:xfrm>
          <a:solidFill>
            <a:srgbClr val="999999"/>
          </a:solidFill>
        </p:grpSpPr>
        <p:grpSp>
          <p:nvGrpSpPr>
            <p:cNvPr id="5" name="Group 4"/>
            <p:cNvGrpSpPr/>
            <p:nvPr/>
          </p:nvGrpSpPr>
          <p:grpSpPr>
            <a:xfrm>
              <a:off x="3540169" y="1962418"/>
              <a:ext cx="4992400" cy="396508"/>
              <a:chOff x="3290793" y="2025775"/>
              <a:chExt cx="4992400" cy="396508"/>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898180" y="2134949"/>
                <a:ext cx="2260385" cy="196851"/>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0" name="Rectangle 9"/>
              <p:cNvSpPr/>
              <p:nvPr/>
            </p:nvSpPr>
            <p:spPr bwMode="auto">
              <a:xfrm>
                <a:off x="3796684" y="2025776"/>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19396C"/>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2</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a:t>
              </a:r>
            </a:p>
          </p:txBody>
        </p:sp>
      </p:grpSp>
      <p:grpSp>
        <p:nvGrpSpPr>
          <p:cNvPr id="12" name="Group 11"/>
          <p:cNvGrpSpPr/>
          <p:nvPr/>
        </p:nvGrpSpPr>
        <p:grpSpPr>
          <a:xfrm>
            <a:off x="3072857" y="2633142"/>
            <a:ext cx="6384569" cy="523220"/>
            <a:chOff x="2749907" y="2979983"/>
            <a:chExt cx="6384569" cy="523220"/>
          </a:xfrm>
        </p:grpSpPr>
        <p:grpSp>
          <p:nvGrpSpPr>
            <p:cNvPr id="13" name="Group 12"/>
            <p:cNvGrpSpPr/>
            <p:nvPr/>
          </p:nvGrpSpPr>
          <p:grpSpPr>
            <a:xfrm>
              <a:off x="3445169" y="3168356"/>
              <a:ext cx="4992624" cy="186277"/>
              <a:chOff x="2274474" y="1232678"/>
              <a:chExt cx="4992624" cy="186277"/>
            </a:xfrm>
          </p:grpSpPr>
          <p:sp>
            <p:nvSpPr>
              <p:cNvPr id="18" name="Rectangle 17"/>
              <p:cNvSpPr/>
              <p:nvPr/>
            </p:nvSpPr>
            <p:spPr bwMode="auto">
              <a:xfrm>
                <a:off x="2274474" y="1232679"/>
                <a:ext cx="4992624" cy="186276"/>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9" name="Rectangle 18"/>
              <p:cNvSpPr/>
              <p:nvPr/>
            </p:nvSpPr>
            <p:spPr bwMode="auto">
              <a:xfrm>
                <a:off x="5243742" y="1232678"/>
                <a:ext cx="1309531" cy="185046"/>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14" name="Rectangle 13"/>
            <p:cNvSpPr/>
            <p:nvPr/>
          </p:nvSpPr>
          <p:spPr bwMode="auto">
            <a:xfrm>
              <a:off x="6363689" y="3062625"/>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5" name="Rectangle 14"/>
            <p:cNvSpPr/>
            <p:nvPr/>
          </p:nvSpPr>
          <p:spPr bwMode="auto">
            <a:xfrm>
              <a:off x="7696600" y="3062624"/>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6" name="TextBox 15"/>
            <p:cNvSpPr txBox="1"/>
            <p:nvPr/>
          </p:nvSpPr>
          <p:spPr>
            <a:xfrm>
              <a:off x="2749907"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60</a:t>
              </a:r>
            </a:p>
          </p:txBody>
        </p:sp>
        <p:sp>
          <p:nvSpPr>
            <p:cNvPr id="17" name="TextBox 16"/>
            <p:cNvSpPr txBox="1"/>
            <p:nvPr/>
          </p:nvSpPr>
          <p:spPr>
            <a:xfrm>
              <a:off x="8540710"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80</a:t>
              </a:r>
            </a:p>
          </p:txBody>
        </p:sp>
      </p:grpSp>
      <p:sp>
        <p:nvSpPr>
          <p:cNvPr id="20" name="TextBox 19"/>
          <p:cNvSpPr txBox="1"/>
          <p:nvPr/>
        </p:nvSpPr>
        <p:spPr>
          <a:xfrm>
            <a:off x="412606" y="1552220"/>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1" name="TextBox 20"/>
          <p:cNvSpPr txBox="1"/>
          <p:nvPr/>
        </p:nvSpPr>
        <p:spPr>
          <a:xfrm>
            <a:off x="3270069" y="3714063"/>
            <a:ext cx="5651863" cy="2246769"/>
          </a:xfrm>
          <a:prstGeom prst="rect">
            <a:avLst/>
          </a:prstGeom>
          <a:noFill/>
        </p:spPr>
        <p:txBody>
          <a:bodyPr wrap="square" numCol="2" rtlCol="0">
            <a:spAutoFit/>
          </a:bodyPr>
          <a:lstStyle/>
          <a:p>
            <a:r>
              <a:rPr lang="en-US" sz="2800" dirty="0" smtClean="0"/>
              <a:t>CPU Percentage</a:t>
            </a:r>
          </a:p>
          <a:p>
            <a:r>
              <a:rPr lang="en-US" sz="2800" dirty="0" smtClean="0"/>
              <a:t>Memory Percentage</a:t>
            </a:r>
          </a:p>
          <a:p>
            <a:r>
              <a:rPr lang="en-US" sz="2800" dirty="0" smtClean="0"/>
              <a:t>Disk Queue Length</a:t>
            </a:r>
          </a:p>
          <a:p>
            <a:r>
              <a:rPr lang="en-US" sz="2800" dirty="0" smtClean="0"/>
              <a:t>HTTP Queue Length</a:t>
            </a:r>
          </a:p>
          <a:p>
            <a:r>
              <a:rPr lang="en-US" sz="2800" dirty="0" smtClean="0"/>
              <a:t>Data In</a:t>
            </a:r>
          </a:p>
          <a:p>
            <a:r>
              <a:rPr lang="en-US" sz="2800" dirty="0" smtClean="0"/>
              <a:t>Data Out </a:t>
            </a:r>
            <a:endParaRPr lang="en-US" sz="2800" dirty="0"/>
          </a:p>
        </p:txBody>
      </p:sp>
      <p:sp>
        <p:nvSpPr>
          <p:cNvPr id="22" name="TextBox 21"/>
          <p:cNvSpPr txBox="1"/>
          <p:nvPr/>
        </p:nvSpPr>
        <p:spPr>
          <a:xfrm>
            <a:off x="9560343" y="2633142"/>
            <a:ext cx="1357616" cy="523220"/>
          </a:xfrm>
          <a:prstGeom prst="rect">
            <a:avLst/>
          </a:prstGeom>
          <a:noFill/>
        </p:spPr>
        <p:txBody>
          <a:bodyPr wrap="none" rtlCol="0">
            <a:spAutoFit/>
          </a:bodyPr>
          <a:lstStyle/>
          <a:p>
            <a:r>
              <a:rPr lang="en-US" sz="2800" dirty="0">
                <a:solidFill>
                  <a:schemeClr val="bg1"/>
                </a:solidFill>
              </a:rPr>
              <a:t>Percent</a:t>
            </a:r>
          </a:p>
        </p:txBody>
      </p:sp>
      <p:sp>
        <p:nvSpPr>
          <p:cNvPr id="23" name="TextBox 22"/>
          <p:cNvSpPr txBox="1"/>
          <p:nvPr/>
        </p:nvSpPr>
        <p:spPr>
          <a:xfrm>
            <a:off x="9560343" y="1561565"/>
            <a:ext cx="1649811" cy="523220"/>
          </a:xfrm>
          <a:prstGeom prst="rect">
            <a:avLst/>
          </a:prstGeom>
          <a:noFill/>
        </p:spPr>
        <p:txBody>
          <a:bodyPr wrap="none" rtlCol="0">
            <a:spAutoFit/>
          </a:bodyPr>
          <a:lstStyle/>
          <a:p>
            <a:r>
              <a:rPr lang="en-US" sz="2800" dirty="0">
                <a:solidFill>
                  <a:schemeClr val="bg1"/>
                </a:solidFill>
              </a:rPr>
              <a:t>Instances</a:t>
            </a:r>
          </a:p>
        </p:txBody>
      </p:sp>
      <p:sp>
        <p:nvSpPr>
          <p:cNvPr id="24" name="TextBox 23"/>
          <p:cNvSpPr txBox="1"/>
          <p:nvPr/>
        </p:nvSpPr>
        <p:spPr>
          <a:xfrm>
            <a:off x="1559273" y="2589070"/>
            <a:ext cx="1410964" cy="523220"/>
          </a:xfrm>
          <a:prstGeom prst="rect">
            <a:avLst/>
          </a:prstGeom>
          <a:noFill/>
        </p:spPr>
        <p:txBody>
          <a:bodyPr wrap="none" rtlCol="0">
            <a:spAutoFit/>
          </a:bodyPr>
          <a:lstStyle/>
          <a:p>
            <a:r>
              <a:rPr lang="en-US" sz="2800" dirty="0" smtClean="0">
                <a:solidFill>
                  <a:schemeClr val="bg1"/>
                </a:solidFill>
              </a:rPr>
              <a:t>[Metric]</a:t>
            </a:r>
            <a:endParaRPr lang="en-US" sz="2800" dirty="0">
              <a:solidFill>
                <a:schemeClr val="bg1"/>
              </a:solidFill>
            </a:endParaRPr>
          </a:p>
        </p:txBody>
      </p:sp>
      <p:sp>
        <p:nvSpPr>
          <p:cNvPr id="25" name="Title 2"/>
          <p:cNvSpPr txBox="1">
            <a:spLocks/>
          </p:cNvSpPr>
          <p:nvPr/>
        </p:nvSpPr>
        <p:spPr>
          <a:xfrm>
            <a:off x="0" y="367231"/>
            <a:ext cx="11640620" cy="533400"/>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4000" dirty="0" smtClean="0"/>
              <a:t>Auto-Scaling (Metrics)</a:t>
            </a:r>
            <a:endParaRPr lang="en-US" sz="4000" dirty="0"/>
          </a:p>
        </p:txBody>
      </p:sp>
    </p:spTree>
    <p:extLst>
      <p:ext uri="{BB962C8B-B14F-4D97-AF65-F5344CB8AC3E}">
        <p14:creationId xmlns:p14="http://schemas.microsoft.com/office/powerpoint/2010/main" val="355575105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Manual/Auto Scale</a:t>
            </a:r>
            <a:endParaRPr lang="en-US" dirty="0"/>
          </a:p>
        </p:txBody>
      </p:sp>
    </p:spTree>
    <p:extLst>
      <p:ext uri="{BB962C8B-B14F-4D97-AF65-F5344CB8AC3E}">
        <p14:creationId xmlns:p14="http://schemas.microsoft.com/office/powerpoint/2010/main" val="248739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2"/>
          </p:nvPr>
        </p:nvSpPr>
        <p:spPr/>
        <p:txBody>
          <a:bodyPr anchor="ctr">
            <a:normAutofit fontScale="47500" lnSpcReduction="20000"/>
          </a:bodyPr>
          <a:lstStyle/>
          <a:p>
            <a:pPr marL="252000" indent="0">
              <a:spcBef>
                <a:spcPts val="1800"/>
              </a:spcBef>
              <a:buNone/>
            </a:pPr>
            <a:r>
              <a:rPr lang="en-US" sz="6000" dirty="0" smtClean="0">
                <a:latin typeface="+mj-lt"/>
              </a:rPr>
              <a:t>Only Scales the Web Tier</a:t>
            </a:r>
          </a:p>
          <a:p>
            <a:pPr marL="252000" indent="0">
              <a:spcBef>
                <a:spcPts val="1800"/>
              </a:spcBef>
              <a:buNone/>
            </a:pPr>
            <a:r>
              <a:rPr lang="en-US" sz="6000" dirty="0" smtClean="0">
                <a:latin typeface="+mj-lt"/>
              </a:rPr>
              <a:t>Scale Up/Down is not instantaneous </a:t>
            </a:r>
          </a:p>
        </p:txBody>
      </p:sp>
      <p:sp>
        <p:nvSpPr>
          <p:cNvPr id="2" name="Title 1"/>
          <p:cNvSpPr>
            <a:spLocks noGrp="1"/>
          </p:cNvSpPr>
          <p:nvPr>
            <p:ph type="title"/>
          </p:nvPr>
        </p:nvSpPr>
        <p:spPr/>
        <p:txBody>
          <a:bodyPr/>
          <a:lstStyle/>
          <a:p>
            <a:r>
              <a:rPr lang="en-US" dirty="0"/>
              <a:t>Auto-Scale Considerations</a:t>
            </a:r>
            <a:br>
              <a:rPr lang="en-US" dirty="0"/>
            </a:br>
            <a:endParaRPr lang="en-US" dirty="0"/>
          </a:p>
        </p:txBody>
      </p:sp>
    </p:spTree>
    <p:extLst>
      <p:ext uri="{BB962C8B-B14F-4D97-AF65-F5344CB8AC3E}">
        <p14:creationId xmlns:p14="http://schemas.microsoft.com/office/powerpoint/2010/main" val="116693940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Web 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Traffic Manager</a:t>
            </a:r>
            <a:endParaRPr lang="en-US" sz="8800" dirty="0"/>
          </a:p>
        </p:txBody>
      </p:sp>
    </p:spTree>
    <p:extLst>
      <p:ext uri="{BB962C8B-B14F-4D97-AF65-F5344CB8AC3E}">
        <p14:creationId xmlns:p14="http://schemas.microsoft.com/office/powerpoint/2010/main" val="146479033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dirty="0" smtClean="0">
                <a:ea typeface="メイリオ" pitchFamily="50" charset="-128"/>
                <a:cs typeface="Segoe UI Light" panose="020B0502040204020203" pitchFamily="34" charset="0"/>
              </a:rPr>
              <a:t>App Service Web App </a:t>
            </a:r>
            <a:r>
              <a:rPr lang="en-US" altLang="ja-JP" sz="4799" dirty="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615500" y="217311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87059"/>
            </a:srgbClr>
          </a:solidFill>
        </p:spPr>
        <p:txBody>
          <a:bodyPr wrap="square" rtlCol="0" anchor="ctr">
            <a:noAutofit/>
          </a:bodyPr>
          <a:lstStyle/>
          <a:p>
            <a:pPr algn="ctr"/>
            <a:r>
              <a:rPr lang="en-US" sz="3600" dirty="0" smtClean="0">
                <a:solidFill>
                  <a:srgbClr val="92D050"/>
                </a:solidFill>
              </a:rPr>
              <a:t>17 regions </a:t>
            </a:r>
            <a:r>
              <a:rPr lang="en-US" sz="3600" dirty="0">
                <a:solidFill>
                  <a:srgbClr val="92D050"/>
                </a:solidFill>
              </a:rPr>
              <a:t>worldwide in </a:t>
            </a:r>
            <a:r>
              <a:rPr lang="en-US" sz="3600" dirty="0" smtClean="0">
                <a:solidFill>
                  <a:srgbClr val="92D050"/>
                </a:solidFill>
              </a:rPr>
              <a:t>2015</a:t>
            </a:r>
            <a:endParaRPr lang="en-US" sz="3600" dirty="0">
              <a:solidFill>
                <a:srgbClr val="92D050"/>
              </a:solidFill>
            </a:endParaRPr>
          </a:p>
        </p:txBody>
      </p:sp>
      <p:sp>
        <p:nvSpPr>
          <p:cNvPr id="1236" name="Oval 1235"/>
          <p:cNvSpPr/>
          <p:nvPr/>
        </p:nvSpPr>
        <p:spPr bwMode="auto">
          <a:xfrm>
            <a:off x="3043091" y="246970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1237" name="Oval 1236"/>
          <p:cNvSpPr/>
          <p:nvPr/>
        </p:nvSpPr>
        <p:spPr bwMode="auto">
          <a:xfrm>
            <a:off x="9995655" y="482519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55" name="Oval 2454"/>
          <p:cNvSpPr/>
          <p:nvPr/>
        </p:nvSpPr>
        <p:spPr bwMode="auto">
          <a:xfrm>
            <a:off x="10211897" y="537956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5"/>
                                        </p:tgtEl>
                                        <p:attrNameLst>
                                          <p:attrName>style.visibility</p:attrName>
                                        </p:attrNameLst>
                                      </p:cBhvr>
                                      <p:to>
                                        <p:strVal val="visible"/>
                                      </p:to>
                                    </p:set>
                                    <p:animEffect transition="in" filter="fade">
                                      <p:cBhvr>
                                        <p:cTn id="28" dur="250"/>
                                        <p:tgtEl>
                                          <p:spTgt spid="246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6"/>
                                        </p:tgtEl>
                                        <p:attrNameLst>
                                          <p:attrName>style.visibility</p:attrName>
                                        </p:attrNameLst>
                                      </p:cBhvr>
                                      <p:to>
                                        <p:strVal val="visible"/>
                                      </p:to>
                                    </p:set>
                                    <p:animEffect transition="in" filter="fade">
                                      <p:cBhvr>
                                        <p:cTn id="31" dur="250"/>
                                        <p:tgtEl>
                                          <p:spTgt spid="2466"/>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7"/>
                                        </p:tgtEl>
                                        <p:attrNameLst>
                                          <p:attrName>style.visibility</p:attrName>
                                        </p:attrNameLst>
                                      </p:cBhvr>
                                      <p:to>
                                        <p:strVal val="visible"/>
                                      </p:to>
                                    </p:set>
                                    <p:animEffect transition="in" filter="fade">
                                      <p:cBhvr>
                                        <p:cTn id="34" dur="250"/>
                                        <p:tgtEl>
                                          <p:spTgt spid="2467"/>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8"/>
                                        </p:tgtEl>
                                        <p:attrNameLst>
                                          <p:attrName>style.visibility</p:attrName>
                                        </p:attrNameLst>
                                      </p:cBhvr>
                                      <p:to>
                                        <p:strVal val="visible"/>
                                      </p:to>
                                    </p:set>
                                    <p:animEffect transition="in" filter="fade">
                                      <p:cBhvr>
                                        <p:cTn id="37" dur="250"/>
                                        <p:tgtEl>
                                          <p:spTgt spid="246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9"/>
                                        </p:tgtEl>
                                        <p:attrNameLst>
                                          <p:attrName>style.visibility</p:attrName>
                                        </p:attrNameLst>
                                      </p:cBhvr>
                                      <p:to>
                                        <p:strVal val="visible"/>
                                      </p:to>
                                    </p:set>
                                    <p:animEffect transition="in" filter="fade">
                                      <p:cBhvr>
                                        <p:cTn id="40" dur="250"/>
                                        <p:tgtEl>
                                          <p:spTgt spid="246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70"/>
                                        </p:tgtEl>
                                        <p:attrNameLst>
                                          <p:attrName>style.visibility</p:attrName>
                                        </p:attrNameLst>
                                      </p:cBhvr>
                                      <p:to>
                                        <p:strVal val="visible"/>
                                      </p:to>
                                    </p:set>
                                    <p:animEffect transition="in" filter="fade">
                                      <p:cBhvr>
                                        <p:cTn id="43" dur="250"/>
                                        <p:tgtEl>
                                          <p:spTgt spid="2470"/>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71"/>
                                        </p:tgtEl>
                                        <p:attrNameLst>
                                          <p:attrName>style.visibility</p:attrName>
                                        </p:attrNameLst>
                                      </p:cBhvr>
                                      <p:to>
                                        <p:strVal val="visible"/>
                                      </p:to>
                                    </p:set>
                                    <p:animEffect transition="in" filter="fade">
                                      <p:cBhvr>
                                        <p:cTn id="46" dur="250"/>
                                        <p:tgtEl>
                                          <p:spTgt spid="2471"/>
                                        </p:tgtEl>
                                      </p:cBhvr>
                                    </p:animEffect>
                                  </p:childTnLst>
                                </p:cTn>
                              </p:par>
                            </p:childTnLst>
                          </p:cTn>
                        </p:par>
                        <p:par>
                          <p:cTn id="47" fill="hold">
                            <p:stCondLst>
                              <p:cond delay="750"/>
                            </p:stCondLst>
                            <p:childTnLst>
                              <p:par>
                                <p:cTn id="48" presetID="12" presetClass="entr" presetSubtype="1" fill="hold" grpId="0" nodeType="after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p:tgtEl>
                                          <p:spTgt spid="2"/>
                                        </p:tgtEl>
                                        <p:attrNameLst>
                                          <p:attrName>ppt_y</p:attrName>
                                        </p:attrNameLst>
                                      </p:cBhvr>
                                      <p:tavLst>
                                        <p:tav tm="0">
                                          <p:val>
                                            <p:strVal val="#ppt_y-#ppt_h*1.125000"/>
                                          </p:val>
                                        </p:tav>
                                        <p:tav tm="100000">
                                          <p:val>
                                            <p:strVal val="#ppt_y"/>
                                          </p:val>
                                        </p:tav>
                                      </p:tavLst>
                                    </p:anim>
                                    <p:animEffect transition="in" filter="wipe(down)">
                                      <p:cBhvr>
                                        <p:cTn id="51" dur="500"/>
                                        <p:tgtEl>
                                          <p:spTgt spid="2"/>
                                        </p:tgtEl>
                                      </p:cBhvr>
                                    </p:animEffect>
                                  </p:childTnLst>
                                </p:cTn>
                              </p:par>
                              <p:par>
                                <p:cTn id="52" presetID="10" presetClass="entr" presetSubtype="0" fill="hold" grpId="0" nodeType="withEffect">
                                  <p:stCondLst>
                                    <p:cond delay="500"/>
                                  </p:stCondLst>
                                  <p:childTnLst>
                                    <p:set>
                                      <p:cBhvr>
                                        <p:cTn id="53" dur="1" fill="hold">
                                          <p:stCondLst>
                                            <p:cond delay="0"/>
                                          </p:stCondLst>
                                        </p:cTn>
                                        <p:tgtEl>
                                          <p:spTgt spid="1236"/>
                                        </p:tgtEl>
                                        <p:attrNameLst>
                                          <p:attrName>style.visibility</p:attrName>
                                        </p:attrNameLst>
                                      </p:cBhvr>
                                      <p:to>
                                        <p:strVal val="visible"/>
                                      </p:to>
                                    </p:set>
                                    <p:animEffect transition="in" filter="fade">
                                      <p:cBhvr>
                                        <p:cTn id="54" dur="250"/>
                                        <p:tgtEl>
                                          <p:spTgt spid="1236"/>
                                        </p:tgtEl>
                                      </p:cBhvr>
                                    </p:animEffect>
                                  </p:childTnLst>
                                </p:cTn>
                              </p:par>
                              <p:par>
                                <p:cTn id="55" presetID="10" presetClass="entr" presetSubtype="0" fill="hold" grpId="0" nodeType="withEffect">
                                  <p:stCondLst>
                                    <p:cond delay="400"/>
                                  </p:stCondLst>
                                  <p:childTnLst>
                                    <p:set>
                                      <p:cBhvr>
                                        <p:cTn id="56" dur="1" fill="hold">
                                          <p:stCondLst>
                                            <p:cond delay="0"/>
                                          </p:stCondLst>
                                        </p:cTn>
                                        <p:tgtEl>
                                          <p:spTgt spid="1237"/>
                                        </p:tgtEl>
                                        <p:attrNameLst>
                                          <p:attrName>style.visibility</p:attrName>
                                        </p:attrNameLst>
                                      </p:cBhvr>
                                      <p:to>
                                        <p:strVal val="visible"/>
                                      </p:to>
                                    </p:set>
                                    <p:animEffect transition="in" filter="fade">
                                      <p:cBhvr>
                                        <p:cTn id="57" dur="250"/>
                                        <p:tgtEl>
                                          <p:spTgt spid="1237"/>
                                        </p:tgtEl>
                                      </p:cBhvr>
                                    </p:animEffect>
                                  </p:childTnLst>
                                </p:cTn>
                              </p:par>
                              <p:par>
                                <p:cTn id="58" presetID="10" presetClass="entr" presetSubtype="0" fill="hold" grpId="0" nodeType="withEffect">
                                  <p:stCondLst>
                                    <p:cond delay="400"/>
                                  </p:stCondLst>
                                  <p:childTnLst>
                                    <p:set>
                                      <p:cBhvr>
                                        <p:cTn id="59" dur="1" fill="hold">
                                          <p:stCondLst>
                                            <p:cond delay="0"/>
                                          </p:stCondLst>
                                        </p:cTn>
                                        <p:tgtEl>
                                          <p:spTgt spid="2455"/>
                                        </p:tgtEl>
                                        <p:attrNameLst>
                                          <p:attrName>style.visibility</p:attrName>
                                        </p:attrNameLst>
                                      </p:cBhvr>
                                      <p:to>
                                        <p:strVal val="visible"/>
                                      </p:to>
                                    </p:set>
                                    <p:animEffect transition="in" filter="fade">
                                      <p:cBhvr>
                                        <p:cTn id="60" dur="250"/>
                                        <p:tgtEl>
                                          <p:spTgt spid="2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5" grpId="0" animBg="1"/>
      <p:bldP spid="2466" grpId="0" animBg="1"/>
      <p:bldP spid="2467" grpId="0" animBg="1"/>
      <p:bldP spid="2468" grpId="0" animBg="1"/>
      <p:bldP spid="2469" grpId="0" animBg="1"/>
      <p:bldP spid="2470" grpId="0" animBg="1"/>
      <p:bldP spid="2471" grpId="0" animBg="1"/>
      <p:bldP spid="2" grpId="0" animBg="1"/>
      <p:bldP spid="1236" grpId="0" animBg="1"/>
      <p:bldP spid="1237" grpId="0" animBg="1"/>
      <p:bldP spid="245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latin typeface="+mn-lt"/>
              </a:rPr>
              <a:t>www.yourapp.com</a:t>
            </a:r>
            <a:endParaRPr lang="en-US" sz="2800" dirty="0">
              <a:latin typeface="+mn-lt"/>
            </a:endParaRPr>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Title 1226"/>
          <p:cNvSpPr txBox="1">
            <a:spLocks/>
          </p:cNvSpPr>
          <p:nvPr/>
        </p:nvSpPr>
        <p:spPr>
          <a:xfrm>
            <a:off x="578067" y="496888"/>
            <a:ext cx="5389563" cy="1238250"/>
          </a:xfrm>
          <a:prstGeom prst="rect">
            <a:avLst/>
          </a:prstGeom>
        </p:spPr>
        <p:txBody>
          <a:bodyPr anchor="t">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3200" smtClean="0"/>
              <a:t>Intelligent customer routing with Traffic Manager</a:t>
            </a:r>
            <a:endParaRPr lang="en-US" sz="3200"/>
          </a:p>
        </p:txBody>
      </p:sp>
    </p:spTree>
    <p:extLst>
      <p:ext uri="{BB962C8B-B14F-4D97-AF65-F5344CB8AC3E}">
        <p14:creationId xmlns:p14="http://schemas.microsoft.com/office/powerpoint/2010/main" val="412037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6"/>
                                        </p:tgtEl>
                                        <p:attrNameLst>
                                          <p:attrName>style.visibility</p:attrName>
                                        </p:attrNameLst>
                                      </p:cBhvr>
                                      <p:to>
                                        <p:strVal val="visible"/>
                                      </p:to>
                                    </p:set>
                                    <p:animEffect transition="in" filter="fade">
                                      <p:cBhvr>
                                        <p:cTn id="11" dur="250"/>
                                        <p:tgtEl>
                                          <p:spTgt spid="1246"/>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47"/>
                                        </p:tgtEl>
                                        <p:attrNameLst>
                                          <p:attrName>style.visibility</p:attrName>
                                        </p:attrNameLst>
                                      </p:cBhvr>
                                      <p:to>
                                        <p:strVal val="visible"/>
                                      </p:to>
                                    </p:set>
                                    <p:animEffect transition="in" filter="fade">
                                      <p:cBhvr>
                                        <p:cTn id="15" dur="250"/>
                                        <p:tgtEl>
                                          <p:spTgt spid="124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48"/>
                                        </p:tgtEl>
                                        <p:attrNameLst>
                                          <p:attrName>style.visibility</p:attrName>
                                        </p:attrNameLst>
                                      </p:cBhvr>
                                      <p:to>
                                        <p:strVal val="visible"/>
                                      </p:to>
                                    </p:set>
                                    <p:animEffect transition="in" filter="fade">
                                      <p:cBhvr>
                                        <p:cTn id="19" dur="250"/>
                                        <p:tgtEl>
                                          <p:spTgt spid="1248"/>
                                        </p:tgtEl>
                                      </p:cBhvr>
                                    </p:animEffect>
                                  </p:childTnLst>
                                </p:cTn>
                              </p:par>
                            </p:childTnLst>
                          </p:cTn>
                        </p:par>
                        <p:par>
                          <p:cTn id="20" fill="hold">
                            <p:stCondLst>
                              <p:cond delay="1250"/>
                            </p:stCondLst>
                            <p:childTnLst>
                              <p:par>
                                <p:cTn id="21" presetID="10" presetClass="entr" presetSubtype="0" fill="hold" grpId="0" nodeType="afterEffect">
                                  <p:stCondLst>
                                    <p:cond delay="250"/>
                                  </p:stCondLst>
                                  <p:childTnLst>
                                    <p:set>
                                      <p:cBhvr>
                                        <p:cTn id="22" dur="1" fill="hold">
                                          <p:stCondLst>
                                            <p:cond delay="0"/>
                                          </p:stCondLst>
                                        </p:cTn>
                                        <p:tgtEl>
                                          <p:spTgt spid="1228"/>
                                        </p:tgtEl>
                                        <p:attrNameLst>
                                          <p:attrName>style.visibility</p:attrName>
                                        </p:attrNameLst>
                                      </p:cBhvr>
                                      <p:to>
                                        <p:strVal val="visible"/>
                                      </p:to>
                                    </p:set>
                                    <p:animEffect transition="in" filter="fade">
                                      <p:cBhvr>
                                        <p:cTn id="23" dur="500"/>
                                        <p:tgtEl>
                                          <p:spTgt spid="12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500"/>
                                        <p:tgtEl>
                                          <p:spTgt spid="125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256"/>
                                        </p:tgtEl>
                                        <p:attrNameLst>
                                          <p:attrName>style.visibility</p:attrName>
                                        </p:attrNameLst>
                                      </p:cBhvr>
                                      <p:to>
                                        <p:strVal val="visible"/>
                                      </p:to>
                                    </p:set>
                                    <p:animEffect transition="in" filter="fade">
                                      <p:cBhvr>
                                        <p:cTn id="32" dur="500"/>
                                        <p:tgtEl>
                                          <p:spTgt spid="125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254"/>
                                        </p:tgtEl>
                                        <p:attrNameLst>
                                          <p:attrName>style.visibility</p:attrName>
                                        </p:attrNameLst>
                                      </p:cBhvr>
                                      <p:to>
                                        <p:strVal val="visible"/>
                                      </p:to>
                                    </p:set>
                                    <p:animEffect transition="in" filter="fade">
                                      <p:cBhvr>
                                        <p:cTn id="36" dur="500"/>
                                        <p:tgtEl>
                                          <p:spTgt spid="1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t>www.yourapp.com</a:t>
            </a:r>
            <a:endParaRPr lang="en-US" sz="2800" dirty="0"/>
          </a:p>
        </p:txBody>
      </p:sp>
      <p:pic>
        <p:nvPicPr>
          <p:cNvPr id="1246" name="Picture 1245"/>
          <p:cNvPicPr>
            <a:picLocks noChangeAspect="1"/>
          </p:cNvPicPr>
          <p:nvPr/>
        </p:nvPicPr>
        <p:blipFill>
          <a:blip r:embed="rId2"/>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2"/>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2"/>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7436504" y="1193607"/>
            <a:ext cx="1551182" cy="1429394"/>
          </a:xfrm>
          <a:prstGeom prst="rect">
            <a:avLst/>
          </a:prstGeom>
        </p:spPr>
      </p:pic>
    </p:spTree>
    <p:extLst>
      <p:ext uri="{BB962C8B-B14F-4D97-AF65-F5344CB8AC3E}">
        <p14:creationId xmlns:p14="http://schemas.microsoft.com/office/powerpoint/2010/main" val="121981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xit" presetSubtype="1" fill="hold" nodeType="afterEffect">
                                  <p:stCondLst>
                                    <p:cond delay="0"/>
                                  </p:stCondLst>
                                  <p:childTnLst>
                                    <p:animEffect transition="out" filter="wipe(up)">
                                      <p:cBhvr>
                                        <p:cTn id="10" dur="500"/>
                                        <p:tgtEl>
                                          <p:spTgt spid="1256"/>
                                        </p:tgtEl>
                                      </p:cBhvr>
                                    </p:animEffect>
                                    <p:set>
                                      <p:cBhvr>
                                        <p:cTn id="11" dur="1" fill="hold">
                                          <p:stCondLst>
                                            <p:cond delay="499"/>
                                          </p:stCondLst>
                                        </p:cTn>
                                        <p:tgtEl>
                                          <p:spTgt spid="12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lgn="ctr"/>
            <a:r>
              <a:rPr lang="en-US" sz="2800" dirty="0" smtClean="0">
                <a:solidFill>
                  <a:prstClr val="white"/>
                </a:solidFill>
              </a:rPr>
              <a:t>The three ways to host your applications on the Microsoft Azure Platform</a:t>
            </a:r>
            <a:endParaRPr lang="en-US" sz="2800" dirty="0">
              <a:solidFill>
                <a:prstClr val="white"/>
              </a:solidFill>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242716" y="4628708"/>
              <a:ext cx="4555066" cy="1077218"/>
            </a:xfrm>
            <a:prstGeom prst="rect">
              <a:avLst/>
            </a:prstGeom>
            <a:noFill/>
          </p:spPr>
          <p:txBody>
            <a:bodyPr wrap="square" rtlCol="0">
              <a:spAutoFit/>
            </a:bodyPr>
            <a:lstStyle/>
            <a:p>
              <a:pPr algn="ctr"/>
              <a:r>
                <a:rPr lang="en-US" sz="3200" dirty="0" smtClean="0">
                  <a:solidFill>
                    <a:schemeClr val="bg1"/>
                  </a:solidFill>
                  <a:latin typeface="+mj-lt"/>
                </a:rPr>
                <a:t>Infrastructure as a Service</a:t>
              </a:r>
            </a:p>
            <a:p>
              <a:pPr algn="ctr"/>
              <a:r>
                <a:rPr lang="en-US" sz="3200" dirty="0" smtClean="0">
                  <a:solidFill>
                    <a:schemeClr val="bg1"/>
                  </a:solidFill>
                  <a:latin typeface="+mj-lt"/>
                </a:rPr>
                <a:t>IaaS</a:t>
              </a:r>
              <a:endParaRPr lang="en-US" sz="3200" dirty="0">
                <a:solidFill>
                  <a:schemeClr val="bg1"/>
                </a:solidFill>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algn="ctr"/>
              <a:r>
                <a:rPr lang="en-US" sz="3200" dirty="0" smtClean="0">
                  <a:solidFill>
                    <a:schemeClr val="bg1"/>
                  </a:solidFill>
                  <a:latin typeface="+mj-lt"/>
                </a:rPr>
                <a:t>Platform as a Service</a:t>
              </a:r>
            </a:p>
            <a:p>
              <a:pPr algn="ctr"/>
              <a:r>
                <a:rPr lang="en-US" sz="3200" dirty="0" smtClean="0">
                  <a:solidFill>
                    <a:schemeClr val="bg1"/>
                  </a:solidFill>
                  <a:latin typeface="+mj-lt"/>
                </a:rPr>
                <a:t>PaaS</a:t>
              </a:r>
              <a:endParaRPr lang="en-US" sz="3200" dirty="0">
                <a:solidFill>
                  <a:schemeClr val="bg1"/>
                </a:solidFill>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418640615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r>
              <a:rPr lang="en-US" sz="3600" dirty="0" smtClean="0">
                <a:solidFill>
                  <a:prstClr val="white"/>
                </a:solidFill>
              </a:rPr>
              <a:t>Application Insights</a:t>
            </a:r>
            <a:endParaRPr lang="en-US" sz="3600" dirty="0">
              <a:solidFill>
                <a:prstClr val="white"/>
              </a:solidFill>
            </a:endParaRPr>
          </a:p>
        </p:txBody>
      </p:sp>
      <p:grpSp>
        <p:nvGrpSpPr>
          <p:cNvPr id="4" name="Group 3"/>
          <p:cNvGrpSpPr/>
          <p:nvPr/>
        </p:nvGrpSpPr>
        <p:grpSpPr>
          <a:xfrm>
            <a:off x="3123426" y="601484"/>
            <a:ext cx="8251248" cy="4244832"/>
            <a:chOff x="2902927" y="654036"/>
            <a:chExt cx="8251248" cy="4244832"/>
          </a:xfrm>
        </p:grpSpPr>
        <p:pic>
          <p:nvPicPr>
            <p:cNvPr id="6" name="Picture 5"/>
            <p:cNvPicPr>
              <a:picLocks noChangeAspect="1"/>
            </p:cNvPicPr>
            <p:nvPr/>
          </p:nvPicPr>
          <p:blipFill>
            <a:blip r:embed="rId3"/>
            <a:stretch>
              <a:fillRect/>
            </a:stretch>
          </p:blipFill>
          <p:spPr>
            <a:xfrm>
              <a:off x="2902927" y="654036"/>
              <a:ext cx="5311647" cy="4243785"/>
            </a:xfrm>
            <a:prstGeom prst="rect">
              <a:avLst/>
            </a:prstGeom>
          </p:spPr>
        </p:pic>
        <p:pic>
          <p:nvPicPr>
            <p:cNvPr id="7" name="Picture 6"/>
            <p:cNvPicPr>
              <a:picLocks noChangeAspect="1"/>
            </p:cNvPicPr>
            <p:nvPr/>
          </p:nvPicPr>
          <p:blipFill>
            <a:blip r:embed="rId4"/>
            <a:stretch>
              <a:fillRect/>
            </a:stretch>
          </p:blipFill>
          <p:spPr>
            <a:xfrm>
              <a:off x="8515528" y="655082"/>
              <a:ext cx="2638647" cy="4243786"/>
            </a:xfrm>
            <a:prstGeom prst="rect">
              <a:avLst/>
            </a:prstGeom>
          </p:spPr>
        </p:pic>
      </p:grpSp>
      <p:sp>
        <p:nvSpPr>
          <p:cNvPr id="3" name="Title 2"/>
          <p:cNvSpPr>
            <a:spLocks noGrp="1"/>
          </p:cNvSpPr>
          <p:nvPr>
            <p:ph type="title"/>
          </p:nvPr>
        </p:nvSpPr>
        <p:spPr/>
        <p:txBody>
          <a:bodyPr/>
          <a:lstStyle/>
          <a:p>
            <a:r>
              <a:rPr lang="en-US" sz="4400" dirty="0"/>
              <a:t>Application Insights</a:t>
            </a:r>
            <a:br>
              <a:rPr lang="en-US" sz="4400" dirty="0"/>
            </a:br>
            <a:endParaRPr lang="en-US" sz="4400" dirty="0"/>
          </a:p>
        </p:txBody>
      </p:sp>
    </p:spTree>
    <p:extLst>
      <p:ext uri="{BB962C8B-B14F-4D97-AF65-F5344CB8AC3E}">
        <p14:creationId xmlns:p14="http://schemas.microsoft.com/office/powerpoint/2010/main" val="105274620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Web App Creation</a:t>
            </a: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z="6600" dirty="0"/>
              <a:t>Azure App Service </a:t>
            </a:r>
            <a:br>
              <a:rPr lang="en-NZ" sz="6600" dirty="0"/>
            </a:br>
            <a:r>
              <a:rPr lang="en-NZ" sz="6600" dirty="0"/>
              <a:t>Overview and Architecture</a:t>
            </a:r>
          </a:p>
        </p:txBody>
      </p:sp>
    </p:spTree>
    <p:extLst>
      <p:ext uri="{BB962C8B-B14F-4D97-AF65-F5344CB8AC3E}">
        <p14:creationId xmlns:p14="http://schemas.microsoft.com/office/powerpoint/2010/main" val="150207463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652382" y="1350878"/>
            <a:ext cx="2405294" cy="2811981"/>
            <a:chOff x="2446422" y="1377469"/>
            <a:chExt cx="2453525" cy="2868367"/>
          </a:xfrm>
        </p:grpSpPr>
        <p:sp>
          <p:nvSpPr>
            <p:cNvPr id="31" name="Rectangle 30"/>
            <p:cNvSpPr/>
            <p:nvPr/>
          </p:nvSpPr>
          <p:spPr>
            <a:xfrm>
              <a:off x="2613947" y="3249242"/>
              <a:ext cx="2286000" cy="99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rtlCol="0" anchor="b"/>
            <a:lstStyle/>
            <a:p>
              <a:pPr algn="ctr" defTabSz="914225"/>
              <a:r>
                <a:rPr lang="en-US" sz="2353" dirty="0">
                  <a:solidFill>
                    <a:srgbClr val="FFFFFF"/>
                  </a:solidFill>
                  <a:latin typeface="Segoe UI Light"/>
                </a:rPr>
                <a:t>Mobile Services</a:t>
              </a:r>
            </a:p>
          </p:txBody>
        </p:sp>
        <p:pic>
          <p:nvPicPr>
            <p:cNvPr id="7" name="Picture 6"/>
            <p:cNvPicPr>
              <a:picLocks noChangeAspect="1"/>
            </p:cNvPicPr>
            <p:nvPr/>
          </p:nvPicPr>
          <p:blipFill>
            <a:blip r:embed="rId3"/>
            <a:stretch>
              <a:fillRect/>
            </a:stretch>
          </p:blipFill>
          <p:spPr>
            <a:xfrm>
              <a:off x="3317791" y="1912227"/>
              <a:ext cx="838572" cy="1204104"/>
            </a:xfrm>
            <a:prstGeom prst="rect">
              <a:avLst/>
            </a:prstGeom>
          </p:spPr>
        </p:pic>
        <p:cxnSp>
          <p:nvCxnSpPr>
            <p:cNvPr id="15" name="Straight Connector 14"/>
            <p:cNvCxnSpPr/>
            <p:nvPr/>
          </p:nvCxnSpPr>
          <p:spPr>
            <a:xfrm>
              <a:off x="2446422" y="1377469"/>
              <a:ext cx="0" cy="2650989"/>
            </a:xfrm>
            <a:prstGeom prst="line">
              <a:avLst/>
            </a:prstGeom>
            <a:ln>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Title 2"/>
          <p:cNvSpPr txBox="1">
            <a:spLocks/>
          </p:cNvSpPr>
          <p:nvPr/>
        </p:nvSpPr>
        <p:spPr>
          <a:xfrm>
            <a:off x="343716" y="4794161"/>
            <a:ext cx="11474416" cy="899537"/>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4800" dirty="0">
                <a:solidFill>
                  <a:srgbClr val="FFFFFF"/>
                </a:solidFill>
              </a:rPr>
              <a:t>Key app services in Azure today</a:t>
            </a:r>
          </a:p>
        </p:txBody>
      </p:sp>
      <p:grpSp>
        <p:nvGrpSpPr>
          <p:cNvPr id="10" name="Group 9"/>
          <p:cNvGrpSpPr/>
          <p:nvPr/>
        </p:nvGrpSpPr>
        <p:grpSpPr>
          <a:xfrm>
            <a:off x="2391692" y="1861625"/>
            <a:ext cx="2241062" cy="2313306"/>
            <a:chOff x="140401" y="1898457"/>
            <a:chExt cx="2286000" cy="2359693"/>
          </a:xfrm>
        </p:grpSpPr>
        <p:sp>
          <p:nvSpPr>
            <p:cNvPr id="35" name="Rectangle 34"/>
            <p:cNvSpPr/>
            <p:nvPr/>
          </p:nvSpPr>
          <p:spPr>
            <a:xfrm>
              <a:off x="140401" y="3261556"/>
              <a:ext cx="2286000" cy="99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rtlCol="0" anchor="b"/>
            <a:lstStyle/>
            <a:p>
              <a:pPr algn="ctr" defTabSz="914225"/>
              <a:r>
                <a:rPr lang="en-US" sz="2353" dirty="0">
                  <a:solidFill>
                    <a:srgbClr val="FFFFFF"/>
                  </a:solidFill>
                  <a:latin typeface="Segoe UI Light"/>
                </a:rPr>
                <a:t>Azure Websites</a:t>
              </a:r>
            </a:p>
          </p:txBody>
        </p:sp>
        <p:pic>
          <p:nvPicPr>
            <p:cNvPr id="6" name="Picture 5"/>
            <p:cNvPicPr>
              <a:picLocks noChangeAspect="1"/>
            </p:cNvPicPr>
            <p:nvPr/>
          </p:nvPicPr>
          <p:blipFill>
            <a:blip r:embed="rId4"/>
            <a:stretch>
              <a:fillRect/>
            </a:stretch>
          </p:blipFill>
          <p:spPr>
            <a:xfrm>
              <a:off x="696944" y="1898457"/>
              <a:ext cx="1226857" cy="1198255"/>
            </a:xfrm>
            <a:prstGeom prst="rect">
              <a:avLst/>
            </a:prstGeom>
          </p:spPr>
        </p:pic>
      </p:grpSp>
      <p:grpSp>
        <p:nvGrpSpPr>
          <p:cNvPr id="3" name="Group 2"/>
          <p:cNvGrpSpPr/>
          <p:nvPr/>
        </p:nvGrpSpPr>
        <p:grpSpPr>
          <a:xfrm>
            <a:off x="7120459" y="1350878"/>
            <a:ext cx="2342510" cy="2823298"/>
            <a:chOff x="4963990" y="1687706"/>
            <a:chExt cx="2389482" cy="2879911"/>
          </a:xfrm>
        </p:grpSpPr>
        <p:sp>
          <p:nvSpPr>
            <p:cNvPr id="53" name="Rectangle 52"/>
            <p:cNvSpPr/>
            <p:nvPr/>
          </p:nvSpPr>
          <p:spPr>
            <a:xfrm>
              <a:off x="5067472" y="3571023"/>
              <a:ext cx="2286000" cy="99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rtlCol="0" anchor="b"/>
            <a:lstStyle/>
            <a:p>
              <a:pPr algn="ctr" defTabSz="914225"/>
              <a:r>
                <a:rPr lang="en-US" sz="2353" dirty="0">
                  <a:solidFill>
                    <a:srgbClr val="FFFFFF"/>
                  </a:solidFill>
                  <a:latin typeface="Segoe UI Light"/>
                </a:rPr>
                <a:t>BizTalk Services</a:t>
              </a:r>
            </a:p>
          </p:txBody>
        </p:sp>
        <p:pic>
          <p:nvPicPr>
            <p:cNvPr id="5" name="Picture 4"/>
            <p:cNvPicPr>
              <a:picLocks noChangeAspect="1"/>
            </p:cNvPicPr>
            <p:nvPr/>
          </p:nvPicPr>
          <p:blipFill>
            <a:blip r:embed="rId5"/>
            <a:stretch>
              <a:fillRect/>
            </a:stretch>
          </p:blipFill>
          <p:spPr>
            <a:xfrm>
              <a:off x="5471472" y="2170934"/>
              <a:ext cx="1408397" cy="1380282"/>
            </a:xfrm>
            <a:prstGeom prst="rect">
              <a:avLst/>
            </a:prstGeom>
          </p:spPr>
        </p:pic>
        <p:cxnSp>
          <p:nvCxnSpPr>
            <p:cNvPr id="37" name="Straight Connector 36"/>
            <p:cNvCxnSpPr/>
            <p:nvPr/>
          </p:nvCxnSpPr>
          <p:spPr>
            <a:xfrm>
              <a:off x="4963990" y="1687706"/>
              <a:ext cx="0" cy="2650989"/>
            </a:xfrm>
            <a:prstGeom prst="line">
              <a:avLst/>
            </a:prstGeom>
            <a:ln>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 name="Title 7"/>
          <p:cNvSpPr>
            <a:spLocks noGrp="1"/>
          </p:cNvSpPr>
          <p:nvPr>
            <p:ph type="title"/>
          </p:nvPr>
        </p:nvSpPr>
        <p:spPr/>
        <p:txBody>
          <a:bodyPr/>
          <a:lstStyle/>
          <a:p>
            <a:endParaRPr lang="en-US"/>
          </a:p>
        </p:txBody>
      </p:sp>
    </p:spTree>
    <p:extLst>
      <p:ext uri="{BB962C8B-B14F-4D97-AF65-F5344CB8AC3E}">
        <p14:creationId xmlns:p14="http://schemas.microsoft.com/office/powerpoint/2010/main" val="2524014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652382" y="1350878"/>
            <a:ext cx="2405294" cy="2811981"/>
            <a:chOff x="2446422" y="1377469"/>
            <a:chExt cx="2453525" cy="2868367"/>
          </a:xfrm>
        </p:grpSpPr>
        <p:sp>
          <p:nvSpPr>
            <p:cNvPr id="31" name="Rectangle 30"/>
            <p:cNvSpPr/>
            <p:nvPr/>
          </p:nvSpPr>
          <p:spPr>
            <a:xfrm>
              <a:off x="2613947" y="3249242"/>
              <a:ext cx="2286000" cy="99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rtlCol="0" anchor="b"/>
            <a:lstStyle/>
            <a:p>
              <a:pPr algn="ctr" defTabSz="914225"/>
              <a:r>
                <a:rPr lang="en-US" sz="2353" dirty="0">
                  <a:solidFill>
                    <a:srgbClr val="FFFFFF"/>
                  </a:solidFill>
                  <a:latin typeface="Segoe UI Light"/>
                </a:rPr>
                <a:t>Mobile Services</a:t>
              </a:r>
            </a:p>
          </p:txBody>
        </p:sp>
        <p:pic>
          <p:nvPicPr>
            <p:cNvPr id="7" name="Picture 6"/>
            <p:cNvPicPr>
              <a:picLocks noChangeAspect="1"/>
            </p:cNvPicPr>
            <p:nvPr/>
          </p:nvPicPr>
          <p:blipFill>
            <a:blip r:embed="rId3"/>
            <a:stretch>
              <a:fillRect/>
            </a:stretch>
          </p:blipFill>
          <p:spPr>
            <a:xfrm>
              <a:off x="3317791" y="1912227"/>
              <a:ext cx="838572" cy="1204104"/>
            </a:xfrm>
            <a:prstGeom prst="rect">
              <a:avLst/>
            </a:prstGeom>
          </p:spPr>
        </p:pic>
        <p:cxnSp>
          <p:nvCxnSpPr>
            <p:cNvPr id="15" name="Straight Connector 14"/>
            <p:cNvCxnSpPr/>
            <p:nvPr/>
          </p:nvCxnSpPr>
          <p:spPr>
            <a:xfrm>
              <a:off x="2446422" y="1377469"/>
              <a:ext cx="0" cy="2650989"/>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Title 2"/>
          <p:cNvSpPr txBox="1">
            <a:spLocks/>
          </p:cNvSpPr>
          <p:nvPr/>
        </p:nvSpPr>
        <p:spPr>
          <a:xfrm>
            <a:off x="343716" y="4794161"/>
            <a:ext cx="11474416" cy="899537"/>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4800" dirty="0">
                <a:solidFill>
                  <a:srgbClr val="FFFFFF"/>
                </a:solidFill>
              </a:rPr>
              <a:t>Key app services in Azure today</a:t>
            </a:r>
          </a:p>
        </p:txBody>
      </p:sp>
      <p:grpSp>
        <p:nvGrpSpPr>
          <p:cNvPr id="10" name="Group 9"/>
          <p:cNvGrpSpPr/>
          <p:nvPr/>
        </p:nvGrpSpPr>
        <p:grpSpPr>
          <a:xfrm>
            <a:off x="2391692" y="1861625"/>
            <a:ext cx="2241062" cy="2313306"/>
            <a:chOff x="140401" y="1898457"/>
            <a:chExt cx="2286000" cy="2359693"/>
          </a:xfrm>
        </p:grpSpPr>
        <p:sp>
          <p:nvSpPr>
            <p:cNvPr id="35" name="Rectangle 34"/>
            <p:cNvSpPr/>
            <p:nvPr/>
          </p:nvSpPr>
          <p:spPr>
            <a:xfrm>
              <a:off x="140401" y="3261556"/>
              <a:ext cx="2286000" cy="99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rtlCol="0" anchor="b"/>
            <a:lstStyle/>
            <a:p>
              <a:pPr algn="ctr" defTabSz="914225"/>
              <a:r>
                <a:rPr lang="en-US" sz="2353" dirty="0">
                  <a:solidFill>
                    <a:srgbClr val="FFFFFF"/>
                  </a:solidFill>
                  <a:latin typeface="Segoe UI Light"/>
                </a:rPr>
                <a:t>Azure Websites</a:t>
              </a:r>
            </a:p>
          </p:txBody>
        </p:sp>
        <p:pic>
          <p:nvPicPr>
            <p:cNvPr id="6" name="Picture 5"/>
            <p:cNvPicPr>
              <a:picLocks noChangeAspect="1"/>
            </p:cNvPicPr>
            <p:nvPr/>
          </p:nvPicPr>
          <p:blipFill>
            <a:blip r:embed="rId4"/>
            <a:stretch>
              <a:fillRect/>
            </a:stretch>
          </p:blipFill>
          <p:spPr>
            <a:xfrm>
              <a:off x="696944" y="1898457"/>
              <a:ext cx="1226857" cy="1198255"/>
            </a:xfrm>
            <a:prstGeom prst="rect">
              <a:avLst/>
            </a:prstGeom>
          </p:spPr>
        </p:pic>
      </p:grpSp>
      <p:grpSp>
        <p:nvGrpSpPr>
          <p:cNvPr id="3" name="Group 2"/>
          <p:cNvGrpSpPr/>
          <p:nvPr/>
        </p:nvGrpSpPr>
        <p:grpSpPr>
          <a:xfrm>
            <a:off x="7120459" y="1350878"/>
            <a:ext cx="2342510" cy="2823298"/>
            <a:chOff x="4963990" y="1687706"/>
            <a:chExt cx="2389482" cy="2879911"/>
          </a:xfrm>
        </p:grpSpPr>
        <p:sp>
          <p:nvSpPr>
            <p:cNvPr id="53" name="Rectangle 52"/>
            <p:cNvSpPr/>
            <p:nvPr/>
          </p:nvSpPr>
          <p:spPr>
            <a:xfrm>
              <a:off x="5067472" y="3571023"/>
              <a:ext cx="2286000" cy="9965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82854" rIns="182854" bIns="182854" rtlCol="0" anchor="b"/>
            <a:lstStyle/>
            <a:p>
              <a:pPr algn="ctr" defTabSz="914225"/>
              <a:r>
                <a:rPr lang="en-US" sz="2353" dirty="0">
                  <a:solidFill>
                    <a:srgbClr val="FFFFFF"/>
                  </a:solidFill>
                  <a:latin typeface="Segoe UI Light"/>
                </a:rPr>
                <a:t>BizTalk Services</a:t>
              </a:r>
            </a:p>
          </p:txBody>
        </p:sp>
        <p:pic>
          <p:nvPicPr>
            <p:cNvPr id="5" name="Picture 4"/>
            <p:cNvPicPr>
              <a:picLocks noChangeAspect="1"/>
            </p:cNvPicPr>
            <p:nvPr/>
          </p:nvPicPr>
          <p:blipFill>
            <a:blip r:embed="rId5"/>
            <a:stretch>
              <a:fillRect/>
            </a:stretch>
          </p:blipFill>
          <p:spPr>
            <a:xfrm>
              <a:off x="5471472" y="2170934"/>
              <a:ext cx="1408397" cy="1380282"/>
            </a:xfrm>
            <a:prstGeom prst="rect">
              <a:avLst/>
            </a:prstGeom>
          </p:spPr>
        </p:pic>
        <p:cxnSp>
          <p:nvCxnSpPr>
            <p:cNvPr id="37" name="Straight Connector 36"/>
            <p:cNvCxnSpPr/>
            <p:nvPr/>
          </p:nvCxnSpPr>
          <p:spPr>
            <a:xfrm>
              <a:off x="4963990" y="1687706"/>
              <a:ext cx="0" cy="2650989"/>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4801095" y="2668152"/>
            <a:ext cx="6517649" cy="1810358"/>
          </a:xfrm>
          <a:prstGeom prst="rect">
            <a:avLst/>
          </a:prstGeom>
        </p:spPr>
        <p:txBody>
          <a:bodyPr wrap="square">
            <a:spAutoFit/>
          </a:bodyPr>
          <a:lstStyle/>
          <a:p>
            <a:pPr marL="448193" indent="-448193" defTabSz="914367">
              <a:spcAft>
                <a:spcPts val="1765"/>
              </a:spcAft>
              <a:buFont typeface="Wingdings" panose="05000000000000000000" pitchFamily="2" charset="2"/>
              <a:buChar char="à"/>
            </a:pPr>
            <a:r>
              <a:rPr lang="en-US" sz="2745" dirty="0">
                <a:solidFill>
                  <a:srgbClr val="FFFFFF"/>
                </a:solidFill>
                <a:latin typeface="Segoe UI Light"/>
                <a:ea typeface="Calibri" panose="020F0502020204030204" pitchFamily="34" charset="0"/>
                <a:cs typeface="Times New Roman" panose="02020603050405020304" pitchFamily="18" charset="0"/>
              </a:rPr>
              <a:t>Unique integrated offering</a:t>
            </a:r>
          </a:p>
          <a:p>
            <a:pPr marL="448193" indent="-448193" defTabSz="914367">
              <a:spcAft>
                <a:spcPts val="1765"/>
              </a:spcAft>
              <a:buFont typeface="Wingdings" panose="05000000000000000000" pitchFamily="2" charset="2"/>
              <a:buChar char="à"/>
            </a:pPr>
            <a:r>
              <a:rPr lang="en-US" sz="2745" dirty="0">
                <a:solidFill>
                  <a:srgbClr val="FFFFFF"/>
                </a:solidFill>
                <a:latin typeface="Segoe UI Light"/>
                <a:ea typeface="Calibri" panose="020F0502020204030204" pitchFamily="34" charset="0"/>
                <a:cs typeface="Times New Roman" panose="02020603050405020304" pitchFamily="18" charset="0"/>
              </a:rPr>
              <a:t>Build rich, engaging &amp; intelligent apps</a:t>
            </a:r>
          </a:p>
          <a:p>
            <a:pPr marL="448193" indent="-448193" defTabSz="914367">
              <a:spcAft>
                <a:spcPts val="1765"/>
              </a:spcAft>
              <a:buFont typeface="Wingdings" panose="05000000000000000000" pitchFamily="2" charset="2"/>
              <a:buChar char="à"/>
            </a:pPr>
            <a:r>
              <a:rPr lang="en-US" sz="2745" dirty="0">
                <a:solidFill>
                  <a:srgbClr val="FFFFFF"/>
                </a:solidFill>
                <a:latin typeface="Segoe UI Light"/>
                <a:ea typeface="Calibri" panose="020F0502020204030204" pitchFamily="34" charset="0"/>
                <a:cs typeface="Times New Roman" panose="02020603050405020304" pitchFamily="18" charset="0"/>
              </a:rPr>
              <a:t>Scale as your business grows</a:t>
            </a:r>
            <a:endParaRPr lang="en-US" sz="1078" dirty="0">
              <a:solidFill>
                <a:srgbClr val="FFFFFF"/>
              </a:solidFill>
              <a:latin typeface="Segoe UI Light"/>
              <a:ea typeface="Calibri" panose="020F0502020204030204" pitchFamily="34" charset="0"/>
              <a:cs typeface="Times New Roman" panose="02020603050405020304" pitchFamily="18" charset="0"/>
            </a:endParaRPr>
          </a:p>
        </p:txBody>
      </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5461" y="2518559"/>
            <a:ext cx="2409402" cy="2409401"/>
          </a:xfrm>
          <a:prstGeom prst="rect">
            <a:avLst/>
          </a:prstGeom>
        </p:spPr>
      </p:pic>
      <p:sp>
        <p:nvSpPr>
          <p:cNvPr id="23" name="Title 2"/>
          <p:cNvSpPr txBox="1">
            <a:spLocks/>
          </p:cNvSpPr>
          <p:nvPr/>
        </p:nvSpPr>
        <p:spPr>
          <a:xfrm>
            <a:off x="516386" y="257970"/>
            <a:ext cx="11089958" cy="899537"/>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800" dirty="0">
                <a:solidFill>
                  <a:srgbClr val="FFFFFF"/>
                </a:solidFill>
              </a:rPr>
              <a:t>Introducing Azure </a:t>
            </a:r>
            <a:r>
              <a:rPr lang="en-US" sz="4800">
                <a:solidFill>
                  <a:srgbClr val="FFFFFF"/>
                </a:solidFill>
              </a:rPr>
              <a:t>App Service</a:t>
            </a:r>
            <a:endParaRPr lang="en-US" sz="3200" dirty="0">
              <a:solidFill>
                <a:srgbClr val="FFFFFF"/>
              </a:solidFill>
            </a:endParaRPr>
          </a:p>
        </p:txBody>
      </p:sp>
      <p:sp>
        <p:nvSpPr>
          <p:cNvPr id="8" name="Title 7"/>
          <p:cNvSpPr>
            <a:spLocks noGrp="1"/>
          </p:cNvSpPr>
          <p:nvPr>
            <p:ph type="title"/>
          </p:nvPr>
        </p:nvSpPr>
        <p:spPr/>
        <p:txBody>
          <a:bodyPr/>
          <a:lstStyle/>
          <a:p>
            <a:endParaRPr lang="en-US"/>
          </a:p>
        </p:txBody>
      </p:sp>
    </p:spTree>
    <p:extLst>
      <p:ext uri="{BB962C8B-B14F-4D97-AF65-F5344CB8AC3E}">
        <p14:creationId xmlns:p14="http://schemas.microsoft.com/office/powerpoint/2010/main" val="3642484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0"/>
                                        </p:tgtEl>
                                      </p:cBhvr>
                                    </p:animEffect>
                                    <p:set>
                                      <p:cBhvr>
                                        <p:cTn id="7" dur="1" fill="hold">
                                          <p:stCondLst>
                                            <p:cond delay="9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250"/>
                                        <p:tgtEl>
                                          <p:spTgt spid="4"/>
                                        </p:tgtEl>
                                      </p:cBhvr>
                                    </p:animEffect>
                                    <p:set>
                                      <p:cBhvr>
                                        <p:cTn id="10" dur="1" fill="hold">
                                          <p:stCondLst>
                                            <p:cond delay="1249"/>
                                          </p:stCondLst>
                                        </p:cTn>
                                        <p:tgtEl>
                                          <p:spTgt spid="4"/>
                                        </p:tgtEl>
                                        <p:attrNameLst>
                                          <p:attrName>style.visibility</p:attrName>
                                        </p:attrNameLst>
                                      </p:cBhvr>
                                      <p:to>
                                        <p:strVal val="hidden"/>
                                      </p:to>
                                    </p:set>
                                  </p:childTnLst>
                                </p:cTn>
                              </p:par>
                              <p:par>
                                <p:cTn id="11" presetID="2" presetClass="exit" presetSubtype="8" fill="hold" nodeType="withEffect">
                                  <p:stCondLst>
                                    <p:cond delay="0"/>
                                  </p:stCondLst>
                                  <p:childTnLst>
                                    <p:anim calcmode="lin" valueType="num">
                                      <p:cBhvr additive="base">
                                        <p:cTn id="12" dur="1250"/>
                                        <p:tgtEl>
                                          <p:spTgt spid="2"/>
                                        </p:tgtEl>
                                        <p:attrNameLst>
                                          <p:attrName>ppt_x</p:attrName>
                                        </p:attrNameLst>
                                      </p:cBhvr>
                                      <p:tavLst>
                                        <p:tav tm="0">
                                          <p:val>
                                            <p:strVal val="ppt_x"/>
                                          </p:val>
                                        </p:tav>
                                        <p:tav tm="100000">
                                          <p:val>
                                            <p:strVal val="0-ppt_w/2"/>
                                          </p:val>
                                        </p:tav>
                                      </p:tavLst>
                                    </p:anim>
                                    <p:anim calcmode="lin" valueType="num">
                                      <p:cBhvr additive="base">
                                        <p:cTn id="13" dur="1250"/>
                                        <p:tgtEl>
                                          <p:spTgt spid="2"/>
                                        </p:tgtEl>
                                        <p:attrNameLst>
                                          <p:attrName>ppt_y</p:attrName>
                                        </p:attrNameLst>
                                      </p:cBhvr>
                                      <p:tavLst>
                                        <p:tav tm="0">
                                          <p:val>
                                            <p:strVal val="ppt_y"/>
                                          </p:val>
                                        </p:tav>
                                        <p:tav tm="100000">
                                          <p:val>
                                            <p:strVal val="ppt_y"/>
                                          </p:val>
                                        </p:tav>
                                      </p:tavLst>
                                    </p:anim>
                                    <p:set>
                                      <p:cBhvr>
                                        <p:cTn id="14" dur="1" fill="hold">
                                          <p:stCondLst>
                                            <p:cond delay="1249"/>
                                          </p:stCondLst>
                                        </p:cTn>
                                        <p:tgtEl>
                                          <p:spTgt spid="2"/>
                                        </p:tgtEl>
                                        <p:attrNameLst>
                                          <p:attrName>style.visibility</p:attrName>
                                        </p:attrNameLst>
                                      </p:cBhvr>
                                      <p:to>
                                        <p:strVal val="hidden"/>
                                      </p:to>
                                    </p:set>
                                  </p:childTnLst>
                                </p:cTn>
                              </p:par>
                              <p:par>
                                <p:cTn id="15" presetID="2" presetClass="exit" presetSubtype="8" fill="hold" nodeType="withEffect">
                                  <p:stCondLst>
                                    <p:cond delay="0"/>
                                  </p:stCondLst>
                                  <p:childTnLst>
                                    <p:anim calcmode="lin" valueType="num">
                                      <p:cBhvr additive="base">
                                        <p:cTn id="16" dur="1250"/>
                                        <p:tgtEl>
                                          <p:spTgt spid="3"/>
                                        </p:tgtEl>
                                        <p:attrNameLst>
                                          <p:attrName>ppt_x</p:attrName>
                                        </p:attrNameLst>
                                      </p:cBhvr>
                                      <p:tavLst>
                                        <p:tav tm="0">
                                          <p:val>
                                            <p:strVal val="ppt_x"/>
                                          </p:val>
                                        </p:tav>
                                        <p:tav tm="100000">
                                          <p:val>
                                            <p:strVal val="0-ppt_w/2"/>
                                          </p:val>
                                        </p:tav>
                                      </p:tavLst>
                                    </p:anim>
                                    <p:anim calcmode="lin" valueType="num">
                                      <p:cBhvr additive="base">
                                        <p:cTn id="17" dur="1250"/>
                                        <p:tgtEl>
                                          <p:spTgt spid="3"/>
                                        </p:tgtEl>
                                        <p:attrNameLst>
                                          <p:attrName>ppt_y</p:attrName>
                                        </p:attrNameLst>
                                      </p:cBhvr>
                                      <p:tavLst>
                                        <p:tav tm="0">
                                          <p:val>
                                            <p:strVal val="ppt_y"/>
                                          </p:val>
                                        </p:tav>
                                        <p:tav tm="100000">
                                          <p:val>
                                            <p:strVal val="ppt_y"/>
                                          </p:val>
                                        </p:tav>
                                      </p:tavLst>
                                    </p:anim>
                                    <p:set>
                                      <p:cBhvr>
                                        <p:cTn id="18" dur="1" fill="hold">
                                          <p:stCondLst>
                                            <p:cond delay="1249"/>
                                          </p:stCondLst>
                                        </p:cTn>
                                        <p:tgtEl>
                                          <p:spTgt spid="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6" presetClass="emph" presetSubtype="0" fill="hold" nodeType="withEffect">
                                  <p:stCondLst>
                                    <p:cond delay="50"/>
                                  </p:stCondLst>
                                  <p:childTnLst>
                                    <p:animScale>
                                      <p:cBhvr>
                                        <p:cTn id="33" dur="750" fill="hold"/>
                                        <p:tgtEl>
                                          <p:spTgt spid="22"/>
                                        </p:tgtEl>
                                      </p:cBhvr>
                                      <p:by x="126000" y="126000"/>
                                    </p:animScale>
                                  </p:childTnLst>
                                </p:cTn>
                              </p:par>
                            </p:childTnLst>
                          </p:cTn>
                        </p:par>
                        <p:par>
                          <p:cTn id="34" fill="hold">
                            <p:stCondLst>
                              <p:cond delay="2050"/>
                            </p:stCondLst>
                            <p:childTnLst>
                              <p:par>
                                <p:cTn id="35" presetID="10"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037" y="2199134"/>
            <a:ext cx="3048251" cy="304825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5193" y="3375774"/>
            <a:ext cx="758981" cy="69497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6221" y="-5961"/>
            <a:ext cx="5498464" cy="6873080"/>
          </a:xfrm>
          <a:prstGeom prst="rect">
            <a:avLst/>
          </a:prstGeom>
        </p:spPr>
      </p:pic>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295130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accel="50000" decel="50000" fill="hold" nodeType="withEffect">
                                  <p:stCondLst>
                                    <p:cond delay="0"/>
                                  </p:stCondLst>
                                  <p:childTnLst>
                                    <p:animMotion origin="layout" path="M -4.19454E-6 3.03677E-6 L -0.45825 -0.00091 " pathEditMode="relative" rAng="0" ptsTypes="AA">
                                      <p:cBhvr>
                                        <p:cTn id="9" dur="1500" fill="hold"/>
                                        <p:tgtEl>
                                          <p:spTgt spid="6"/>
                                        </p:tgtEl>
                                        <p:attrNameLst>
                                          <p:attrName>ppt_x</p:attrName>
                                          <p:attrName>ppt_y</p:attrName>
                                        </p:attrNameLst>
                                      </p:cBhvr>
                                      <p:rCtr x="-22913"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3.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4.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fee586e5-3c92-48eb-9898-42915e590ad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AzureTheme</Template>
  <TotalTime>7300</TotalTime>
  <Words>909</Words>
  <Application>Microsoft Office PowerPoint</Application>
  <PresentationFormat>Widescreen</PresentationFormat>
  <Paragraphs>283</Paragraphs>
  <Slides>42</Slides>
  <Notes>18</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42</vt:i4>
      </vt:variant>
    </vt:vector>
  </HeadingPairs>
  <TitlesOfParts>
    <vt:vector size="57" baseType="lpstr">
      <vt:lpstr>メイリオ</vt:lpstr>
      <vt:lpstr>ＭＳ Ｐゴシック</vt:lpstr>
      <vt:lpstr>Arial</vt:lpstr>
      <vt:lpstr>Avenir LT Pro 45 Book</vt:lpstr>
      <vt:lpstr>Calibri</vt:lpstr>
      <vt:lpstr>Consolas</vt:lpstr>
      <vt:lpstr>Segoe UI</vt:lpstr>
      <vt:lpstr>Segoe UI Light</vt:lpstr>
      <vt:lpstr>Segoe UI Semilight</vt:lpstr>
      <vt:lpstr>Times New Roman</vt:lpstr>
      <vt:lpstr>Wingdings</vt:lpstr>
      <vt:lpstr>1_Azure Event</vt:lpstr>
      <vt:lpstr>5-30629_Build_Template_DARK BLUE</vt:lpstr>
      <vt:lpstr>5-30629_Build_Template_WHITE</vt:lpstr>
      <vt:lpstr>1_5-30629_Build_Template_DARK BLUE</vt:lpstr>
      <vt:lpstr>Azure App Service</vt:lpstr>
      <vt:lpstr>Agenda</vt:lpstr>
      <vt:lpstr>PowerPoint Presentation</vt:lpstr>
      <vt:lpstr>Host your applications on Azure</vt:lpstr>
      <vt:lpstr>Demo: Web App Creation</vt:lpstr>
      <vt:lpstr>Azure App Service  Overview and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Built-in API Connectors</vt:lpstr>
      <vt:lpstr>PowerPoint Presentation</vt:lpstr>
      <vt:lpstr>PowerPoint Presentation</vt:lpstr>
      <vt:lpstr>PowerPoint Presentation</vt:lpstr>
      <vt:lpstr>PowerPoint Presentation</vt:lpstr>
      <vt:lpstr>PowerPoint Presentation</vt:lpstr>
      <vt:lpstr>Web Apps in Azure App Service</vt:lpstr>
      <vt:lpstr>Visual Studio + App Service Web Apps</vt:lpstr>
      <vt:lpstr>PowerPoint Presentation</vt:lpstr>
      <vt:lpstr>PowerPoint Presentation</vt:lpstr>
      <vt:lpstr>Scale</vt:lpstr>
      <vt:lpstr>PowerPoint Presentation</vt:lpstr>
      <vt:lpstr>PowerPoint Presentation</vt:lpstr>
      <vt:lpstr>PowerPoint Presentation</vt:lpstr>
      <vt:lpstr>PowerPoint Presentation</vt:lpstr>
      <vt:lpstr>PowerPoint Presentation</vt:lpstr>
      <vt:lpstr>Demo: Manual/Auto Scale</vt:lpstr>
      <vt:lpstr>Auto-Scale Considerations </vt:lpstr>
      <vt:lpstr>Web Jobs</vt:lpstr>
      <vt:lpstr>PowerPoint Presentation</vt:lpstr>
      <vt:lpstr>PowerPoint Presentation</vt:lpstr>
      <vt:lpstr>Traffic Manager</vt:lpstr>
      <vt:lpstr>PowerPoint Presentation</vt:lpstr>
      <vt:lpstr>PowerPoint Presentation</vt:lpstr>
      <vt:lpstr>PowerPoint Presentation</vt:lpstr>
      <vt:lpstr>Application Insights</vt:lpstr>
      <vt:lpstr>Application Insights </vt:lpstr>
      <vt:lpstr>Q&amp;A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Vishesh Oberoi [DATACOM]</cp:lastModifiedBy>
  <cp:revision>363</cp:revision>
  <cp:lastPrinted>2014-03-26T17:46:13Z</cp:lastPrinted>
  <dcterms:created xsi:type="dcterms:W3CDTF">2014-03-19T23:21:38Z</dcterms:created>
  <dcterms:modified xsi:type="dcterms:W3CDTF">2015-05-22T05:31:14Z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